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59" r:id="rId3"/>
    <p:sldId id="260" r:id="rId4"/>
    <p:sldId id="261" r:id="rId5"/>
    <p:sldId id="262" r:id="rId6"/>
    <p:sldId id="278"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58"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6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09719-3C1F-492B-AF1C-EA41566F0313}" type="datetimeFigureOut">
              <a:rPr lang="zh-CN" altLang="en-US" smtClean="0"/>
              <a:t>2019/3/11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56A90-F028-4A53-8A64-A05D0C67F204}" type="slidenum">
              <a:rPr lang="zh-CN" altLang="en-US" smtClean="0"/>
              <a:t>‹#›</a:t>
            </a:fld>
            <a:endParaRPr lang="zh-CN" altLang="en-US"/>
          </a:p>
        </p:txBody>
      </p:sp>
    </p:spTree>
    <p:extLst>
      <p:ext uri="{BB962C8B-B14F-4D97-AF65-F5344CB8AC3E}">
        <p14:creationId xmlns:p14="http://schemas.microsoft.com/office/powerpoint/2010/main" val="14101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C149EB6-CE87-4BEA-A3E4-06FDE6261625}" type="slidenum">
              <a:rPr lang="zh-CN" altLang="en-US" smtClean="0"/>
              <a:t>1</a:t>
            </a:fld>
            <a:endParaRPr lang="zh-CN" altLang="en-US"/>
          </a:p>
        </p:txBody>
      </p:sp>
    </p:spTree>
    <p:extLst>
      <p:ext uri="{BB962C8B-B14F-4D97-AF65-F5344CB8AC3E}">
        <p14:creationId xmlns:p14="http://schemas.microsoft.com/office/powerpoint/2010/main" val="788315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89442" name="Rectangle 2"/>
          <p:cNvSpPr>
            <a:spLocks noGrp="1" noChangeArrowheads="1"/>
          </p:cNvSpPr>
          <p:nvPr>
            <p:ph type="subTitle" idx="1"/>
          </p:nvPr>
        </p:nvSpPr>
        <p:spPr>
          <a:xfrm>
            <a:off x="3059115" y="4149729"/>
            <a:ext cx="5184775" cy="1336675"/>
          </a:xfrm>
        </p:spPr>
        <p:txBody>
          <a:bodyPr/>
          <a:lstStyle>
            <a:lvl1pPr marL="0" indent="0">
              <a:buFont typeface="Wingdings" pitchFamily="2" charset="2"/>
              <a:buNone/>
              <a:defRPr/>
            </a:lvl1pPr>
          </a:lstStyle>
          <a:p>
            <a:pPr lvl="0"/>
            <a:r>
              <a:rPr lang="zh-CN" altLang="en-US" noProof="0" smtClean="0"/>
              <a:t>单击以编辑母版副标题样式</a:t>
            </a:r>
          </a:p>
        </p:txBody>
      </p:sp>
      <p:sp>
        <p:nvSpPr>
          <p:cNvPr id="189443" name="Rectangle 3"/>
          <p:cNvSpPr>
            <a:spLocks noGrp="1" noChangeArrowheads="1"/>
          </p:cNvSpPr>
          <p:nvPr>
            <p:ph type="dt" sz="half" idx="2"/>
          </p:nvPr>
        </p:nvSpPr>
        <p:spPr>
          <a:xfrm>
            <a:off x="685802" y="6284913"/>
            <a:ext cx="1293813" cy="457200"/>
          </a:xfrm>
        </p:spPr>
        <p:txBody>
          <a:bodyPr/>
          <a:lstStyle>
            <a:lvl1pPr>
              <a:defRPr/>
            </a:lvl1pPr>
          </a:lstStyle>
          <a:p>
            <a:fld id="{2AF57486-1801-4A3F-A5D7-90F9D743E61B}" type="datetime1">
              <a:rPr lang="zh-CN" altLang="en-US" smtClean="0"/>
              <a:t>2019/3/11</a:t>
            </a:fld>
            <a:endParaRPr lang="zh-CN" altLang="en-US"/>
          </a:p>
        </p:txBody>
      </p:sp>
      <p:sp>
        <p:nvSpPr>
          <p:cNvPr id="189444" name="Rectangle 4"/>
          <p:cNvSpPr>
            <a:spLocks noGrp="1" noChangeArrowheads="1"/>
          </p:cNvSpPr>
          <p:nvPr>
            <p:ph type="ftr" sz="quarter" idx="3"/>
          </p:nvPr>
        </p:nvSpPr>
        <p:spPr>
          <a:xfrm>
            <a:off x="2195515" y="6202363"/>
            <a:ext cx="5113337" cy="539750"/>
          </a:xfrm>
        </p:spPr>
        <p:txBody>
          <a:bodyPr/>
          <a:lstStyle>
            <a:lvl1pPr>
              <a:defRPr/>
            </a:lvl1pPr>
          </a:lstStyle>
          <a:p>
            <a:endParaRPr lang="zh-CN" altLang="en-US"/>
          </a:p>
        </p:txBody>
      </p:sp>
      <p:sp>
        <p:nvSpPr>
          <p:cNvPr id="189445" name="Rectangle 5"/>
          <p:cNvSpPr>
            <a:spLocks noGrp="1" noChangeArrowheads="1"/>
          </p:cNvSpPr>
          <p:nvPr>
            <p:ph type="sldNum" sz="quarter" idx="4"/>
          </p:nvPr>
        </p:nvSpPr>
        <p:spPr/>
        <p:txBody>
          <a:bodyPr/>
          <a:lstStyle>
            <a:lvl1pPr>
              <a:defRPr/>
            </a:lvl1pPr>
          </a:lstStyle>
          <a:p>
            <a:fld id="{3F769AD3-636C-4583-9912-BE9DB57EB6C4}" type="slidenum">
              <a:rPr lang="zh-CN" altLang="en-US" smtClean="0"/>
              <a:t>‹#›</a:t>
            </a:fld>
            <a:endParaRPr lang="zh-CN" altLang="en-US"/>
          </a:p>
        </p:txBody>
      </p:sp>
      <p:sp>
        <p:nvSpPr>
          <p:cNvPr id="189446"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013">
              <a:latin typeface="Arial" charset="0"/>
            </a:endParaRPr>
          </a:p>
        </p:txBody>
      </p:sp>
      <p:sp>
        <p:nvSpPr>
          <p:cNvPr id="189447" name="Rectangle 7"/>
          <p:cNvSpPr>
            <a:spLocks noChangeArrowheads="1"/>
          </p:cNvSpPr>
          <p:nvPr/>
        </p:nvSpPr>
        <p:spPr bwMode="hidden">
          <a:xfrm>
            <a:off x="0" y="2397125"/>
            <a:ext cx="4724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350"/>
          </a:p>
        </p:txBody>
      </p:sp>
      <p:sp>
        <p:nvSpPr>
          <p:cNvPr id="18944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350"/>
          </a:p>
        </p:txBody>
      </p:sp>
      <p:sp>
        <p:nvSpPr>
          <p:cNvPr id="189449" name="Rectangle 9"/>
          <p:cNvSpPr>
            <a:spLocks noGrp="1" noChangeArrowheads="1"/>
          </p:cNvSpPr>
          <p:nvPr>
            <p:ph type="ctrTitle"/>
          </p:nvPr>
        </p:nvSpPr>
        <p:spPr>
          <a:xfrm>
            <a:off x="838201" y="2163763"/>
            <a:ext cx="7405688" cy="1600200"/>
          </a:xfrm>
        </p:spPr>
        <p:txBody>
          <a:bodyPr anchor="ctr"/>
          <a:lstStyle>
            <a:lvl1pPr>
              <a:defRPr/>
            </a:lvl1pPr>
          </a:lstStyle>
          <a:p>
            <a:pPr lvl="0"/>
            <a:r>
              <a:rPr lang="zh-CN" altLang="en-US" noProof="0" smtClean="0"/>
              <a:t>单击此处编辑母版标题样式</a:t>
            </a:r>
          </a:p>
        </p:txBody>
      </p:sp>
      <p:pic>
        <p:nvPicPr>
          <p:cNvPr id="189450" name="Picture 10" descr="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090" y="188917"/>
            <a:ext cx="199072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89451" name="Picture 11" descr="NJU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15" y="260354"/>
            <a:ext cx="2303462" cy="904875"/>
          </a:xfrm>
          <a:prstGeom prst="rect">
            <a:avLst/>
          </a:prstGeom>
          <a:noFill/>
          <a:extLst>
            <a:ext uri="{909E8E84-426E-40DD-AFC4-6F175D3DCCD1}">
              <a14:hiddenFill xmlns:a14="http://schemas.microsoft.com/office/drawing/2010/main">
                <a:solidFill>
                  <a:srgbClr val="FFFFFF"/>
                </a:solidFill>
              </a14:hiddenFill>
            </a:ext>
          </a:extLst>
        </p:spPr>
      </p:pic>
      <p:pic>
        <p:nvPicPr>
          <p:cNvPr id="18945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6092829"/>
            <a:ext cx="9117012" cy="28575"/>
          </a:xfrm>
          <a:prstGeom prst="rect">
            <a:avLst/>
          </a:prstGeom>
          <a:noFill/>
          <a:extLst>
            <a:ext uri="{909E8E84-426E-40DD-AFC4-6F175D3DCCD1}">
              <a14:hiddenFill xmlns:a14="http://schemas.microsoft.com/office/drawing/2010/main">
                <a:solidFill>
                  <a:srgbClr val="FFFFFF"/>
                </a:solidFill>
              </a14:hiddenFill>
            </a:ext>
          </a:extLst>
        </p:spPr>
      </p:pic>
      <p:pic>
        <p:nvPicPr>
          <p:cNvPr id="18945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268417"/>
            <a:ext cx="9117013" cy="2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28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996301-60E2-4AF3-A68B-043DCFD89557}" type="datetime1">
              <a:rPr lang="zh-CN" altLang="en-US" smtClean="0"/>
              <a:t>2019/3/11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56008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7" y="404813"/>
            <a:ext cx="2035175" cy="5472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6F3B584-9276-4D15-AD9C-3D16EFC22EDE}" type="datetime1">
              <a:rPr lang="zh-CN" altLang="en-US" smtClean="0"/>
              <a:t>2019/3/11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116630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44955691-99D7-41B1-8C45-0543C85909E3}" type="datetime1">
              <a:rPr lang="zh-CN" altLang="en-US" smtClean="0"/>
              <a:t>2019/3/11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604760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225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125"/>
            </a:lvl1pPr>
            <a:lvl2pPr marL="257175" indent="0">
              <a:buNone/>
              <a:defRPr sz="1013"/>
            </a:lvl2pPr>
            <a:lvl3pPr marL="514350" indent="0">
              <a:buNone/>
              <a:defRPr sz="900"/>
            </a:lvl3pPr>
            <a:lvl4pPr marL="771525" indent="0">
              <a:buNone/>
              <a:defRPr sz="788"/>
            </a:lvl4pPr>
            <a:lvl5pPr marL="1028700" indent="0">
              <a:buNone/>
              <a:defRPr sz="788"/>
            </a:lvl5pPr>
            <a:lvl6pPr marL="1285875" indent="0">
              <a:buNone/>
              <a:defRPr sz="788"/>
            </a:lvl6pPr>
            <a:lvl7pPr marL="1543050" indent="0">
              <a:buNone/>
              <a:defRPr sz="788"/>
            </a:lvl7pPr>
            <a:lvl8pPr marL="1800225" indent="0">
              <a:buNone/>
              <a:defRPr sz="788"/>
            </a:lvl8pPr>
            <a:lvl9pPr marL="2057400" indent="0">
              <a:buNone/>
              <a:defRPr sz="788"/>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fld id="{4F227C23-1443-4A2E-9995-B42AA1686A1A}" type="datetime1">
              <a:rPr lang="zh-CN" altLang="en-US" smtClean="0"/>
              <a:t>2019/3/11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23122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5" y="1484313"/>
            <a:ext cx="3994150" cy="439261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4865" y="1484313"/>
            <a:ext cx="3995737" cy="439261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E85BB3B-F57D-4116-B8DE-88B62AF046B4}" type="datetime1">
              <a:rPr lang="zh-CN" altLang="en-US" smtClean="0"/>
              <a:t>2019/3/11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10436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A95B41F8-A117-4CB0-8F96-52CFF30F0F84}" type="datetime1">
              <a:rPr lang="zh-CN" altLang="en-US" smtClean="0"/>
              <a:t>2019/3/11</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06276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0ADA08F-8639-42DE-97DB-4EF9CB32AA9C}" type="datetime1">
              <a:rPr lang="zh-CN" altLang="en-US" smtClean="0"/>
              <a:t>2019/3/11</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97322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456FD16B-30E0-4386-88D7-FFAAF5CE348B}" type="datetime1">
              <a:rPr lang="zh-CN" altLang="en-US" smtClean="0"/>
              <a:t>2019/3/11</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956197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112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fld id="{B573A2C8-3E71-4A44-837B-5FF225A43D53}" type="datetime1">
              <a:rPr lang="zh-CN" altLang="en-US" smtClean="0"/>
              <a:t>2019/3/11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471810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112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fld id="{B9A4B87B-10FA-4729-832D-F7493CF8B73C}" type="datetime1">
              <a:rPr lang="zh-CN" altLang="en-US" smtClean="0"/>
              <a:t>2019/3/11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F769AD3-636C-4583-9912-BE9DB57EB6C4}" type="slidenum">
              <a:rPr lang="zh-CN" altLang="en-US" smtClean="0"/>
              <a:t>‹#›</a:t>
            </a:fld>
            <a:endParaRPr lang="zh-CN" altLang="en-US"/>
          </a:p>
        </p:txBody>
      </p:sp>
    </p:spTree>
    <p:extLst>
      <p:ext uri="{BB962C8B-B14F-4D97-AF65-F5344CB8AC3E}">
        <p14:creationId xmlns:p14="http://schemas.microsoft.com/office/powerpoint/2010/main" val="321368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0" y="1125538"/>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350"/>
          </a:p>
        </p:txBody>
      </p:sp>
      <p:sp>
        <p:nvSpPr>
          <p:cNvPr id="188419"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350"/>
          </a:p>
        </p:txBody>
      </p:sp>
      <p:sp>
        <p:nvSpPr>
          <p:cNvPr id="188420" name="Rectangle 4"/>
          <p:cNvSpPr>
            <a:spLocks noGrp="1" noChangeArrowheads="1"/>
          </p:cNvSpPr>
          <p:nvPr>
            <p:ph type="title"/>
          </p:nvPr>
        </p:nvSpPr>
        <p:spPr bwMode="auto">
          <a:xfrm>
            <a:off x="1042990" y="404813"/>
            <a:ext cx="56165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88421" name="Rectangle 5"/>
          <p:cNvSpPr>
            <a:spLocks noGrp="1" noChangeArrowheads="1"/>
          </p:cNvSpPr>
          <p:nvPr>
            <p:ph type="body" idx="1"/>
          </p:nvPr>
        </p:nvSpPr>
        <p:spPr bwMode="auto">
          <a:xfrm>
            <a:off x="468315" y="1484313"/>
            <a:ext cx="8142287"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88422" name="Picture 6" descr="tow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2090" y="188917"/>
            <a:ext cx="1990725" cy="1095375"/>
          </a:xfrm>
          <a:prstGeom prst="rect">
            <a:avLst/>
          </a:prstGeom>
          <a:noFill/>
          <a:extLst>
            <a:ext uri="{909E8E84-426E-40DD-AFC4-6F175D3DCCD1}">
              <a14:hiddenFill xmlns:a14="http://schemas.microsoft.com/office/drawing/2010/main">
                <a:solidFill>
                  <a:srgbClr val="FFFFFF"/>
                </a:solidFill>
              </a14:hiddenFill>
            </a:ext>
          </a:extLst>
        </p:spPr>
      </p:pic>
      <p:sp>
        <p:nvSpPr>
          <p:cNvPr id="188423" name="Rectangle 7"/>
          <p:cNvSpPr>
            <a:spLocks noGrp="1" noChangeArrowheads="1"/>
          </p:cNvSpPr>
          <p:nvPr>
            <p:ph type="dt" sz="half" idx="2"/>
          </p:nvPr>
        </p:nvSpPr>
        <p:spPr bwMode="auto">
          <a:xfrm>
            <a:off x="611188" y="6284913"/>
            <a:ext cx="1293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900">
                <a:latin typeface="+mn-lt"/>
              </a:defRPr>
            </a:lvl1pPr>
          </a:lstStyle>
          <a:p>
            <a:fld id="{8C313F8A-F544-4673-9F53-FC2E767A1F63}" type="datetime1">
              <a:rPr lang="zh-CN" altLang="en-US" smtClean="0"/>
              <a:t>2019/3/11</a:t>
            </a:fld>
            <a:endParaRPr lang="zh-CN" altLang="en-US"/>
          </a:p>
        </p:txBody>
      </p:sp>
      <p:sp>
        <p:nvSpPr>
          <p:cNvPr id="188424" name="Rectangle 8"/>
          <p:cNvSpPr>
            <a:spLocks noGrp="1" noChangeArrowheads="1"/>
          </p:cNvSpPr>
          <p:nvPr>
            <p:ph type="ftr" sz="quarter" idx="3"/>
          </p:nvPr>
        </p:nvSpPr>
        <p:spPr bwMode="auto">
          <a:xfrm>
            <a:off x="2051050" y="6202363"/>
            <a:ext cx="52578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latin typeface="+mn-lt"/>
              </a:defRPr>
            </a:lvl1pPr>
          </a:lstStyle>
          <a:p>
            <a:endParaRPr lang="zh-CN" altLang="en-US"/>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a:latin typeface="+mn-lt"/>
              </a:defRPr>
            </a:lvl1pPr>
          </a:lstStyle>
          <a:p>
            <a:fld id="{3F769AD3-636C-4583-9912-BE9DB57EB6C4}" type="slidenum">
              <a:rPr lang="zh-CN" altLang="en-US" smtClean="0"/>
              <a:t>‹#›</a:t>
            </a:fld>
            <a:endParaRPr lang="zh-CN" altLang="en-US"/>
          </a:p>
        </p:txBody>
      </p:sp>
      <p:pic>
        <p:nvPicPr>
          <p:cNvPr id="188426"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8" y="6092829"/>
            <a:ext cx="9117012" cy="28575"/>
          </a:xfrm>
          <a:prstGeom prst="rect">
            <a:avLst/>
          </a:prstGeom>
          <a:noFill/>
          <a:extLst>
            <a:ext uri="{909E8E84-426E-40DD-AFC4-6F175D3DCCD1}">
              <a14:hiddenFill xmlns:a14="http://schemas.microsoft.com/office/drawing/2010/main">
                <a:solidFill>
                  <a:srgbClr val="FFFFFF"/>
                </a:solidFill>
              </a14:hiddenFill>
            </a:ext>
          </a:extLst>
        </p:spPr>
      </p:pic>
      <p:pic>
        <p:nvPicPr>
          <p:cNvPr id="188427" name="Picture 11" descr="校徽"/>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6388" y="261942"/>
            <a:ext cx="665162"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0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rtl="0" eaLnBrk="1" fontAlgn="base" hangingPunct="1">
        <a:spcBef>
          <a:spcPct val="0"/>
        </a:spcBef>
        <a:spcAft>
          <a:spcPct val="0"/>
        </a:spcAft>
        <a:defRPr sz="1800">
          <a:solidFill>
            <a:schemeClr val="tx1"/>
          </a:solidFill>
          <a:latin typeface="+mj-lt"/>
          <a:ea typeface="+mj-ea"/>
          <a:cs typeface="+mj-cs"/>
        </a:defRPr>
      </a:lvl1pPr>
      <a:lvl2pPr algn="ctr" rtl="0" eaLnBrk="1" fontAlgn="base" hangingPunct="1">
        <a:spcBef>
          <a:spcPct val="0"/>
        </a:spcBef>
        <a:spcAft>
          <a:spcPct val="0"/>
        </a:spcAft>
        <a:defRPr sz="1800">
          <a:solidFill>
            <a:schemeClr val="tx1"/>
          </a:solidFill>
          <a:latin typeface="Arial" charset="0"/>
          <a:ea typeface="宋体" pitchFamily="2" charset="-122"/>
        </a:defRPr>
      </a:lvl2pPr>
      <a:lvl3pPr algn="ctr" rtl="0" eaLnBrk="1" fontAlgn="base" hangingPunct="1">
        <a:spcBef>
          <a:spcPct val="0"/>
        </a:spcBef>
        <a:spcAft>
          <a:spcPct val="0"/>
        </a:spcAft>
        <a:defRPr sz="1800">
          <a:solidFill>
            <a:schemeClr val="tx1"/>
          </a:solidFill>
          <a:latin typeface="Arial" charset="0"/>
          <a:ea typeface="宋体" pitchFamily="2" charset="-122"/>
        </a:defRPr>
      </a:lvl3pPr>
      <a:lvl4pPr algn="ctr" rtl="0" eaLnBrk="1" fontAlgn="base" hangingPunct="1">
        <a:spcBef>
          <a:spcPct val="0"/>
        </a:spcBef>
        <a:spcAft>
          <a:spcPct val="0"/>
        </a:spcAft>
        <a:defRPr sz="1800">
          <a:solidFill>
            <a:schemeClr val="tx1"/>
          </a:solidFill>
          <a:latin typeface="Arial" charset="0"/>
          <a:ea typeface="宋体" pitchFamily="2" charset="-122"/>
        </a:defRPr>
      </a:lvl4pPr>
      <a:lvl5pPr algn="ctr" rtl="0" eaLnBrk="1" fontAlgn="base" hangingPunct="1">
        <a:spcBef>
          <a:spcPct val="0"/>
        </a:spcBef>
        <a:spcAft>
          <a:spcPct val="0"/>
        </a:spcAft>
        <a:defRPr sz="1800">
          <a:solidFill>
            <a:schemeClr val="tx1"/>
          </a:solidFill>
          <a:latin typeface="Arial" charset="0"/>
          <a:ea typeface="宋体" pitchFamily="2" charset="-122"/>
        </a:defRPr>
      </a:lvl5pPr>
      <a:lvl6pPr marL="257175" algn="ctr" rtl="0" eaLnBrk="1" fontAlgn="base" hangingPunct="1">
        <a:spcBef>
          <a:spcPct val="0"/>
        </a:spcBef>
        <a:spcAft>
          <a:spcPct val="0"/>
        </a:spcAft>
        <a:defRPr sz="1800">
          <a:solidFill>
            <a:schemeClr val="tx1"/>
          </a:solidFill>
          <a:latin typeface="Arial" charset="0"/>
          <a:ea typeface="宋体" pitchFamily="2" charset="-122"/>
        </a:defRPr>
      </a:lvl6pPr>
      <a:lvl7pPr marL="514350" algn="ctr" rtl="0" eaLnBrk="1" fontAlgn="base" hangingPunct="1">
        <a:spcBef>
          <a:spcPct val="0"/>
        </a:spcBef>
        <a:spcAft>
          <a:spcPct val="0"/>
        </a:spcAft>
        <a:defRPr sz="1800">
          <a:solidFill>
            <a:schemeClr val="tx1"/>
          </a:solidFill>
          <a:latin typeface="Arial" charset="0"/>
          <a:ea typeface="宋体" pitchFamily="2" charset="-122"/>
        </a:defRPr>
      </a:lvl7pPr>
      <a:lvl8pPr marL="771525" algn="ctr" rtl="0" eaLnBrk="1" fontAlgn="base" hangingPunct="1">
        <a:spcBef>
          <a:spcPct val="0"/>
        </a:spcBef>
        <a:spcAft>
          <a:spcPct val="0"/>
        </a:spcAft>
        <a:defRPr sz="1800">
          <a:solidFill>
            <a:schemeClr val="tx1"/>
          </a:solidFill>
          <a:latin typeface="Arial" charset="0"/>
          <a:ea typeface="宋体" pitchFamily="2" charset="-122"/>
        </a:defRPr>
      </a:lvl8pPr>
      <a:lvl9pPr marL="1028700" algn="ctr" rtl="0" eaLnBrk="1" fontAlgn="base" hangingPunct="1">
        <a:spcBef>
          <a:spcPct val="0"/>
        </a:spcBef>
        <a:spcAft>
          <a:spcPct val="0"/>
        </a:spcAft>
        <a:defRPr sz="1800">
          <a:solidFill>
            <a:schemeClr val="tx1"/>
          </a:solidFill>
          <a:latin typeface="Arial" charset="0"/>
          <a:ea typeface="宋体" pitchFamily="2" charset="-122"/>
        </a:defRPr>
      </a:lvl9pPr>
    </p:titleStyle>
    <p:bodyStyle>
      <a:lvl1pPr marL="251817" indent="-251817" algn="l" rtl="0" eaLnBrk="1" fontAlgn="base" hangingPunct="1">
        <a:spcBef>
          <a:spcPct val="20000"/>
        </a:spcBef>
        <a:spcAft>
          <a:spcPct val="0"/>
        </a:spcAft>
        <a:buClr>
          <a:schemeClr val="accent1"/>
        </a:buClr>
        <a:buSzPct val="70000"/>
        <a:buFont typeface="Wingdings" pitchFamily="2" charset="2"/>
        <a:buChar char="n"/>
        <a:defRPr sz="1575">
          <a:solidFill>
            <a:schemeClr val="tx1"/>
          </a:solidFill>
          <a:latin typeface="+mn-lt"/>
          <a:ea typeface="+mn-ea"/>
          <a:cs typeface="+mn-cs"/>
        </a:defRPr>
      </a:lvl1pPr>
      <a:lvl2pPr marL="500063" indent="-247353" algn="l" rtl="0" eaLnBrk="1" fontAlgn="base" hangingPunct="1">
        <a:spcBef>
          <a:spcPct val="20000"/>
        </a:spcBef>
        <a:spcAft>
          <a:spcPct val="0"/>
        </a:spcAft>
        <a:buClr>
          <a:schemeClr val="hlink"/>
        </a:buClr>
        <a:buSzPct val="65000"/>
        <a:buFont typeface="Wingdings" pitchFamily="2" charset="2"/>
        <a:buChar char="¡"/>
        <a:defRPr sz="1350">
          <a:solidFill>
            <a:schemeClr val="tx1"/>
          </a:solidFill>
          <a:latin typeface="+mn-lt"/>
          <a:ea typeface="+mn-ea"/>
        </a:defRPr>
      </a:lvl2pPr>
      <a:lvl3pPr marL="727770" indent="-226814" algn="l" rtl="0" eaLnBrk="1" fontAlgn="base" hangingPunct="1">
        <a:spcBef>
          <a:spcPct val="20000"/>
        </a:spcBef>
        <a:spcAft>
          <a:spcPct val="0"/>
        </a:spcAft>
        <a:buClr>
          <a:schemeClr val="accent1"/>
        </a:buClr>
        <a:buSzPct val="70000"/>
        <a:buFont typeface="Wingdings" pitchFamily="2" charset="2"/>
        <a:buChar char="n"/>
        <a:defRPr sz="1125">
          <a:solidFill>
            <a:schemeClr val="tx1"/>
          </a:solidFill>
          <a:latin typeface="+mn-lt"/>
          <a:ea typeface="+mn-ea"/>
        </a:defRPr>
      </a:lvl3pPr>
      <a:lvl4pPr marL="945654" indent="-216992" algn="l" rtl="0" eaLnBrk="1" fontAlgn="base" hangingPunct="1">
        <a:spcBef>
          <a:spcPct val="20000"/>
        </a:spcBef>
        <a:spcAft>
          <a:spcPct val="0"/>
        </a:spcAft>
        <a:buClr>
          <a:schemeClr val="hlink"/>
        </a:buClr>
        <a:buSzPct val="75000"/>
        <a:buFont typeface="Wingdings" pitchFamily="2" charset="2"/>
        <a:buChar char="¡"/>
        <a:defRPr>
          <a:solidFill>
            <a:schemeClr val="tx1"/>
          </a:solidFill>
          <a:latin typeface="+mn-lt"/>
          <a:ea typeface="+mn-ea"/>
        </a:defRPr>
      </a:lvl4pPr>
      <a:lvl5pPr marL="1164431" indent="-217885" algn="l" rtl="0" eaLnBrk="1" fontAlgn="base" hangingPunct="1">
        <a:spcBef>
          <a:spcPct val="20000"/>
        </a:spcBef>
        <a:spcAft>
          <a:spcPct val="0"/>
        </a:spcAft>
        <a:buClr>
          <a:schemeClr val="accent1"/>
        </a:buClr>
        <a:buSzPct val="70000"/>
        <a:buFont typeface="Wingdings" pitchFamily="2" charset="2"/>
        <a:buChar char="n"/>
        <a:defRPr sz="900">
          <a:solidFill>
            <a:schemeClr val="tx1"/>
          </a:solidFill>
          <a:latin typeface="+mn-lt"/>
          <a:ea typeface="+mn-ea"/>
        </a:defRPr>
      </a:lvl5pPr>
      <a:lvl6pPr marL="1421606" indent="-217885" algn="l" rtl="0" eaLnBrk="1" fontAlgn="base" hangingPunct="1">
        <a:spcBef>
          <a:spcPct val="20000"/>
        </a:spcBef>
        <a:spcAft>
          <a:spcPct val="0"/>
        </a:spcAft>
        <a:buClr>
          <a:schemeClr val="accent1"/>
        </a:buClr>
        <a:buSzPct val="70000"/>
        <a:buFont typeface="Wingdings" pitchFamily="2" charset="2"/>
        <a:buChar char="n"/>
        <a:defRPr sz="900">
          <a:solidFill>
            <a:schemeClr val="tx1"/>
          </a:solidFill>
          <a:latin typeface="+mn-lt"/>
          <a:ea typeface="+mn-ea"/>
        </a:defRPr>
      </a:lvl6pPr>
      <a:lvl7pPr marL="1678781" indent="-217885" algn="l" rtl="0" eaLnBrk="1" fontAlgn="base" hangingPunct="1">
        <a:spcBef>
          <a:spcPct val="20000"/>
        </a:spcBef>
        <a:spcAft>
          <a:spcPct val="0"/>
        </a:spcAft>
        <a:buClr>
          <a:schemeClr val="accent1"/>
        </a:buClr>
        <a:buSzPct val="70000"/>
        <a:buFont typeface="Wingdings" pitchFamily="2" charset="2"/>
        <a:buChar char="n"/>
        <a:defRPr sz="900">
          <a:solidFill>
            <a:schemeClr val="tx1"/>
          </a:solidFill>
          <a:latin typeface="+mn-lt"/>
          <a:ea typeface="+mn-ea"/>
        </a:defRPr>
      </a:lvl7pPr>
      <a:lvl8pPr marL="1935956" indent="-217885" algn="l" rtl="0" eaLnBrk="1" fontAlgn="base" hangingPunct="1">
        <a:spcBef>
          <a:spcPct val="20000"/>
        </a:spcBef>
        <a:spcAft>
          <a:spcPct val="0"/>
        </a:spcAft>
        <a:buClr>
          <a:schemeClr val="accent1"/>
        </a:buClr>
        <a:buSzPct val="70000"/>
        <a:buFont typeface="Wingdings" pitchFamily="2" charset="2"/>
        <a:buChar char="n"/>
        <a:defRPr sz="900">
          <a:solidFill>
            <a:schemeClr val="tx1"/>
          </a:solidFill>
          <a:latin typeface="+mn-lt"/>
          <a:ea typeface="+mn-ea"/>
        </a:defRPr>
      </a:lvl8pPr>
      <a:lvl9pPr marL="2193131" indent="-217885" algn="l" rtl="0" eaLnBrk="1" fontAlgn="base" hangingPunct="1">
        <a:spcBef>
          <a:spcPct val="20000"/>
        </a:spcBef>
        <a:spcAft>
          <a:spcPct val="0"/>
        </a:spcAft>
        <a:buClr>
          <a:schemeClr val="accent1"/>
        </a:buClr>
        <a:buSzPct val="70000"/>
        <a:buFont typeface="Wingdings" pitchFamily="2" charset="2"/>
        <a:buChar char="n"/>
        <a:defRPr sz="900">
          <a:solidFill>
            <a:schemeClr val="tx1"/>
          </a:solidFill>
          <a:latin typeface="+mn-lt"/>
          <a:ea typeface="+mn-ea"/>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cy@nj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059114" y="4149727"/>
            <a:ext cx="5184775" cy="1559697"/>
          </a:xfrm>
        </p:spPr>
        <p:txBody>
          <a:bodyPr/>
          <a:lstStyle/>
          <a:p>
            <a:pPr algn="r"/>
            <a:r>
              <a:rPr lang="zh-CN" altLang="en-US" dirty="0" smtClean="0"/>
              <a:t>南京大学软件学院</a:t>
            </a:r>
            <a:endParaRPr lang="en-US" altLang="zh-CN" dirty="0" smtClean="0"/>
          </a:p>
          <a:p>
            <a:pPr algn="r"/>
            <a:r>
              <a:rPr lang="zh-CN" altLang="en-US" dirty="0"/>
              <a:t>李</a:t>
            </a:r>
            <a:r>
              <a:rPr lang="zh-CN" altLang="en-US" dirty="0" smtClean="0"/>
              <a:t>传艺</a:t>
            </a:r>
            <a:endParaRPr lang="en-US" altLang="zh-CN" dirty="0" smtClean="0"/>
          </a:p>
          <a:p>
            <a:pPr algn="r"/>
            <a:r>
              <a:rPr lang="en-US" altLang="zh-CN" dirty="0" smtClean="0">
                <a:hlinkClick r:id="rId3"/>
              </a:rPr>
              <a:t>lcy@nju.edu.cn</a:t>
            </a:r>
            <a:endParaRPr lang="en-US" altLang="zh-CN" dirty="0" smtClean="0"/>
          </a:p>
          <a:p>
            <a:pPr algn="r"/>
            <a:r>
              <a:rPr lang="zh-CN" altLang="en-US" dirty="0" smtClean="0"/>
              <a:t>费彝民楼</a:t>
            </a:r>
            <a:r>
              <a:rPr lang="en-US" altLang="zh-CN" dirty="0" smtClean="0"/>
              <a:t>917</a:t>
            </a:r>
            <a:endParaRPr lang="zh-CN" altLang="en-US" dirty="0"/>
          </a:p>
        </p:txBody>
      </p:sp>
      <p:sp>
        <p:nvSpPr>
          <p:cNvPr id="2" name="标题 1"/>
          <p:cNvSpPr>
            <a:spLocks noGrp="1"/>
          </p:cNvSpPr>
          <p:nvPr>
            <p:ph type="ctrTitle"/>
          </p:nvPr>
        </p:nvSpPr>
        <p:spPr>
          <a:xfrm>
            <a:off x="356840" y="2453267"/>
            <a:ext cx="8486077" cy="1148577"/>
          </a:xfrm>
        </p:spPr>
        <p:txBody>
          <a:bodyPr/>
          <a:lstStyle/>
          <a:p>
            <a:r>
              <a:rPr lang="zh-CN" altLang="en-US" sz="1800" dirty="0" smtClean="0"/>
              <a:t>算法设计与分析基础</a:t>
            </a:r>
            <a:r>
              <a:rPr lang="en-US" altLang="zh-CN" sz="1800" dirty="0" smtClean="0"/>
              <a:t>《Introduction to the  Design and Analysis of Algorithms》</a:t>
            </a:r>
            <a:br>
              <a:rPr lang="en-US" altLang="zh-CN" sz="1800" dirty="0" smtClean="0"/>
            </a:br>
            <a:r>
              <a:rPr lang="zh-CN" altLang="en-US" sz="3200" dirty="0"/>
              <a:t>贪婪</a:t>
            </a:r>
            <a:r>
              <a:rPr lang="zh-CN" altLang="en-US" sz="3200" dirty="0" smtClean="0"/>
              <a:t>技术</a:t>
            </a:r>
            <a:r>
              <a:rPr lang="en-US" altLang="zh-CN" sz="3200" dirty="0" smtClean="0"/>
              <a:t>——</a:t>
            </a:r>
            <a:r>
              <a:rPr lang="zh-CN" altLang="en-US" sz="3200" dirty="0" smtClean="0"/>
              <a:t>贪心算法</a:t>
            </a:r>
            <a:endParaRPr lang="zh-CN" altLang="en-US" sz="3200" dirty="0"/>
          </a:p>
        </p:txBody>
      </p:sp>
      <p:sp>
        <p:nvSpPr>
          <p:cNvPr id="4" name="日期占位符 3"/>
          <p:cNvSpPr>
            <a:spLocks noGrp="1"/>
          </p:cNvSpPr>
          <p:nvPr>
            <p:ph type="dt" sz="half" idx="2"/>
          </p:nvPr>
        </p:nvSpPr>
        <p:spPr/>
        <p:txBody>
          <a:bodyPr/>
          <a:lstStyle/>
          <a:p>
            <a:fld id="{B3FE0FC3-E724-4E48-8D43-A7F4A32CDDE3}" type="datetime1">
              <a:rPr lang="zh-CN" altLang="en-US" smtClean="0"/>
              <a:t>2019/3/11</a:t>
            </a:fld>
            <a:endParaRPr lang="zh-CN" altLang="en-US"/>
          </a:p>
        </p:txBody>
      </p:sp>
      <p:sp>
        <p:nvSpPr>
          <p:cNvPr id="5" name="灯片编号占位符 4"/>
          <p:cNvSpPr>
            <a:spLocks noGrp="1"/>
          </p:cNvSpPr>
          <p:nvPr>
            <p:ph type="sldNum" sz="quarter" idx="4"/>
          </p:nvPr>
        </p:nvSpPr>
        <p:spPr/>
        <p:txBody>
          <a:bodyPr/>
          <a:lstStyle/>
          <a:p>
            <a:fld id="{F2FBAF11-FC7B-4CE2-BE8C-2914C60FAFC1}" type="slidenum">
              <a:rPr lang="zh-CN" altLang="en-US" smtClean="0"/>
              <a:t>1</a:t>
            </a:fld>
            <a:endParaRPr lang="zh-CN" altLang="en-US"/>
          </a:p>
        </p:txBody>
      </p:sp>
    </p:spTree>
    <p:extLst>
      <p:ext uri="{BB962C8B-B14F-4D97-AF65-F5344CB8AC3E}">
        <p14:creationId xmlns:p14="http://schemas.microsoft.com/office/powerpoint/2010/main" val="662306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Prim</a:t>
            </a:r>
            <a:r>
              <a:rPr lang="zh-CN" altLang="en-US" dirty="0" smtClean="0"/>
              <a:t>算法</a:t>
            </a:r>
            <a:r>
              <a:rPr lang="en-US" altLang="zh-CN" dirty="0" smtClean="0"/>
              <a:t>——</a:t>
            </a:r>
            <a:r>
              <a:rPr lang="zh-CN" altLang="en-US" dirty="0" smtClean="0"/>
              <a:t>效率</a:t>
            </a:r>
            <a:endParaRPr lang="zh-CN" altLang="en-US" dirty="0"/>
          </a:p>
        </p:txBody>
      </p:sp>
      <p:sp>
        <p:nvSpPr>
          <p:cNvPr id="3" name="内容占位符 2"/>
          <p:cNvSpPr>
            <a:spLocks noGrp="1"/>
          </p:cNvSpPr>
          <p:nvPr>
            <p:ph idx="1"/>
          </p:nvPr>
        </p:nvSpPr>
        <p:spPr/>
        <p:txBody>
          <a:bodyPr/>
          <a:lstStyle/>
          <a:p>
            <a:r>
              <a:rPr lang="zh-CN" altLang="en-US" dirty="0" smtClean="0"/>
              <a:t>确定影响效率的关键因素</a:t>
            </a:r>
            <a:endParaRPr lang="en-US" altLang="zh-CN" dirty="0" smtClean="0"/>
          </a:p>
          <a:p>
            <a:pPr lvl="1"/>
            <a:r>
              <a:rPr lang="zh-CN" altLang="en-US" dirty="0" smtClean="0"/>
              <a:t>图结构本身的表现形式，如果使用邻接矩阵表示，同时使用无序数组管理所有边，则效率为</a:t>
            </a:r>
            <a:endParaRPr lang="en-US" altLang="zh-CN" dirty="0" smtClean="0"/>
          </a:p>
          <a:p>
            <a:pPr lvl="2"/>
            <a:r>
              <a:rPr lang="en-US" altLang="zh-CN" dirty="0" smtClean="0"/>
              <a:t>O(|</a:t>
            </a:r>
            <a:r>
              <a:rPr lang="en-US" altLang="zh-CN" dirty="0" err="1" smtClean="0"/>
              <a:t>V|</a:t>
            </a:r>
            <a:r>
              <a:rPr lang="en-US" altLang="zh-CN" baseline="30000" dirty="0" err="1" smtClean="0"/>
              <a:t>2</a:t>
            </a:r>
            <a:r>
              <a:rPr lang="en-US" altLang="zh-CN" dirty="0" smtClean="0"/>
              <a:t>)</a:t>
            </a:r>
            <a:endParaRPr lang="en-US" altLang="zh-CN" dirty="0"/>
          </a:p>
          <a:p>
            <a:pPr lvl="1"/>
            <a:r>
              <a:rPr lang="zh-CN" altLang="en-US" dirty="0" smtClean="0"/>
              <a:t>如果使用最小堆管理所有边</a:t>
            </a:r>
            <a:endParaRPr lang="en-US" altLang="zh-CN" dirty="0" smtClean="0"/>
          </a:p>
          <a:p>
            <a:pPr lvl="2"/>
            <a:r>
              <a:rPr lang="zh-CN" altLang="en-US" dirty="0" smtClean="0"/>
              <a:t>在正确插入余下点时，有</a:t>
            </a:r>
            <a:r>
              <a:rPr lang="en-US" altLang="zh-CN" dirty="0" smtClean="0"/>
              <a:t>|V|-1</a:t>
            </a:r>
            <a:r>
              <a:rPr lang="zh-CN" altLang="en-US" dirty="0" smtClean="0"/>
              <a:t>次执行最小堆操作：验证、删除</a:t>
            </a:r>
            <a:endParaRPr lang="en-US" altLang="zh-CN" dirty="0" smtClean="0"/>
          </a:p>
          <a:p>
            <a:pPr lvl="2"/>
            <a:r>
              <a:rPr lang="zh-CN" altLang="en-US" dirty="0" smtClean="0"/>
              <a:t>其实，过程中会遇到不满足情况的最小边：改变其优先级，直到遇到满足情况的最小边，然后删除。</a:t>
            </a:r>
            <a:endParaRPr lang="en-US" altLang="zh-CN" dirty="0" smtClean="0"/>
          </a:p>
          <a:p>
            <a:pPr lvl="2"/>
            <a:r>
              <a:rPr lang="en-US" altLang="zh-CN" dirty="0" smtClean="0"/>
              <a:t>O(|E| </a:t>
            </a:r>
            <a:r>
              <a:rPr lang="en-US" altLang="zh-CN" dirty="0" err="1" smtClean="0"/>
              <a:t>log|V</a:t>
            </a:r>
            <a:r>
              <a:rPr lang="en-US" altLang="zh-CN" dirty="0" smtClean="0"/>
              <a:t>|):</a:t>
            </a:r>
          </a:p>
          <a:p>
            <a:endParaRPr lang="en-US" altLang="zh-CN" dirty="0" smtClean="0"/>
          </a:p>
          <a:p>
            <a:endParaRPr lang="en-US" altLang="zh-CN" dirty="0"/>
          </a:p>
          <a:p>
            <a:r>
              <a:rPr lang="zh-CN" altLang="en-US" dirty="0" smtClean="0"/>
              <a:t>问题</a:t>
            </a:r>
            <a:endParaRPr lang="en-US" altLang="zh-CN" dirty="0" smtClean="0"/>
          </a:p>
          <a:p>
            <a:pPr lvl="1"/>
            <a:r>
              <a:rPr lang="zh-CN" altLang="en-US" dirty="0" smtClean="0"/>
              <a:t>如何证明，如果加权连通图的每一个权重都是唯一的，它只有唯一的最小生成树</a:t>
            </a:r>
            <a:r>
              <a:rPr lang="zh-CN" altLang="en-US" dirty="0" smtClean="0"/>
              <a:t>。</a:t>
            </a:r>
            <a:endParaRPr lang="en-US" altLang="zh-CN" dirty="0" smtClean="0"/>
          </a:p>
        </p:txBody>
      </p:sp>
      <p:sp>
        <p:nvSpPr>
          <p:cNvPr id="4" name="日期占位符 3"/>
          <p:cNvSpPr>
            <a:spLocks noGrp="1"/>
          </p:cNvSpPr>
          <p:nvPr>
            <p:ph type="dt" sz="half" idx="10"/>
          </p:nvPr>
        </p:nvSpPr>
        <p:spPr/>
        <p:txBody>
          <a:bodyPr/>
          <a:lstStyle/>
          <a:p>
            <a:fld id="{89E0A356-9F9E-4533-9B53-A43C981E552A}"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10</a:t>
            </a:fld>
            <a:endParaRPr lang="zh-CN" altLang="en-US"/>
          </a:p>
        </p:txBody>
      </p:sp>
    </p:spTree>
    <p:extLst>
      <p:ext uri="{BB962C8B-B14F-4D97-AF65-F5344CB8AC3E}">
        <p14:creationId xmlns:p14="http://schemas.microsoft.com/office/powerpoint/2010/main" val="3422413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Kruskal</a:t>
            </a:r>
            <a:r>
              <a:rPr lang="zh-CN" altLang="en-US" dirty="0" smtClean="0"/>
              <a:t>算法</a:t>
            </a:r>
            <a:r>
              <a:rPr lang="en-US" altLang="zh-CN" dirty="0" smtClean="0"/>
              <a:t>——</a:t>
            </a:r>
            <a:r>
              <a:rPr lang="zh-CN" altLang="en-US" dirty="0" smtClean="0"/>
              <a:t>解决最小生成树问题</a:t>
            </a:r>
            <a:endParaRPr lang="zh-CN" altLang="en-US" dirty="0"/>
          </a:p>
        </p:txBody>
      </p:sp>
      <p:sp>
        <p:nvSpPr>
          <p:cNvPr id="3" name="内容占位符 2"/>
          <p:cNvSpPr>
            <a:spLocks noGrp="1"/>
          </p:cNvSpPr>
          <p:nvPr>
            <p:ph idx="1"/>
          </p:nvPr>
        </p:nvSpPr>
        <p:spPr/>
        <p:txBody>
          <a:bodyPr/>
          <a:lstStyle/>
          <a:p>
            <a:r>
              <a:rPr lang="zh-CN" altLang="en-US" dirty="0" smtClean="0"/>
              <a:t>另一种贪婪的想法</a:t>
            </a:r>
            <a:endParaRPr lang="en-US" altLang="zh-CN" dirty="0" smtClean="0"/>
          </a:p>
          <a:p>
            <a:pPr lvl="1"/>
            <a:r>
              <a:rPr lang="en-US" altLang="zh-CN" dirty="0" smtClean="0"/>
              <a:t>Prim</a:t>
            </a:r>
            <a:r>
              <a:rPr lang="zh-CN" altLang="en-US" dirty="0" smtClean="0"/>
              <a:t>是从一个点开始找到最近的点，逐渐长成完整的树</a:t>
            </a:r>
            <a:endParaRPr lang="en-US" altLang="zh-CN" dirty="0" smtClean="0"/>
          </a:p>
          <a:p>
            <a:pPr lvl="1"/>
            <a:r>
              <a:rPr lang="zh-CN" altLang="en-US" dirty="0" smtClean="0"/>
              <a:t>先对所有的边按照权值排序，不停的加入权值</a:t>
            </a:r>
            <a:r>
              <a:rPr lang="zh-CN" altLang="en-US" dirty="0"/>
              <a:t>最小</a:t>
            </a:r>
            <a:r>
              <a:rPr lang="zh-CN" altLang="en-US" dirty="0" smtClean="0"/>
              <a:t>的边，如果加入的边导致了回路，则跳过，直到所有顶点都加入</a:t>
            </a:r>
            <a:endParaRPr lang="en-US" altLang="zh-CN" dirty="0" smtClean="0"/>
          </a:p>
          <a:p>
            <a:pPr lvl="1"/>
            <a:endParaRPr lang="en-US" altLang="zh-CN" dirty="0" smtClean="0"/>
          </a:p>
          <a:p>
            <a:pPr lvl="1"/>
            <a:r>
              <a:rPr lang="zh-CN" altLang="en-US" dirty="0" smtClean="0"/>
              <a:t>过程中生成的可能是多个不连通的子树，即森林；但最终会连接为一个连通子树。</a:t>
            </a:r>
            <a:endParaRPr lang="en-US" altLang="zh-CN" dirty="0"/>
          </a:p>
          <a:p>
            <a:endParaRPr lang="en-US" altLang="zh-CN" dirty="0" smtClean="0"/>
          </a:p>
          <a:p>
            <a:r>
              <a:rPr lang="zh-CN" altLang="en-US" dirty="0"/>
              <a:t>算法</a:t>
            </a:r>
          </a:p>
        </p:txBody>
      </p:sp>
      <p:pic>
        <p:nvPicPr>
          <p:cNvPr id="4" name="图片 3"/>
          <p:cNvPicPr>
            <a:picLocks noChangeAspect="1"/>
          </p:cNvPicPr>
          <p:nvPr/>
        </p:nvPicPr>
        <p:blipFill>
          <a:blip r:embed="rId2"/>
          <a:stretch>
            <a:fillRect/>
          </a:stretch>
        </p:blipFill>
        <p:spPr>
          <a:xfrm rot="10800000">
            <a:off x="737057" y="3680619"/>
            <a:ext cx="5399994" cy="2951460"/>
          </a:xfrm>
          <a:prstGeom prst="rect">
            <a:avLst/>
          </a:prstGeom>
        </p:spPr>
      </p:pic>
      <p:sp>
        <p:nvSpPr>
          <p:cNvPr id="5" name="圆角矩形标注 4"/>
          <p:cNvSpPr/>
          <p:nvPr/>
        </p:nvSpPr>
        <p:spPr bwMode="auto">
          <a:xfrm>
            <a:off x="6659565" y="4608286"/>
            <a:ext cx="2219778" cy="786819"/>
          </a:xfrm>
          <a:prstGeom prst="wedgeRoundRectCallout">
            <a:avLst>
              <a:gd name="adj1" fmla="val -210126"/>
              <a:gd name="adj2" fmla="val 117716"/>
              <a:gd name="adj3" fmla="val 16667"/>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latin typeface="Times New Roman" pitchFamily="18" charset="0"/>
                <a:ea typeface="宋体" pitchFamily="2" charset="-122"/>
              </a:rPr>
              <a:t>如何判断没有回路？</a:t>
            </a:r>
            <a:endPar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6" name="日期占位符 5"/>
          <p:cNvSpPr>
            <a:spLocks noGrp="1"/>
          </p:cNvSpPr>
          <p:nvPr>
            <p:ph type="dt" sz="half" idx="10"/>
          </p:nvPr>
        </p:nvSpPr>
        <p:spPr/>
        <p:txBody>
          <a:bodyPr/>
          <a:lstStyle/>
          <a:p>
            <a:fld id="{7C01C3FE-4BD4-44F3-8D0C-7BAEF589E315}" type="datetime1">
              <a:rPr lang="zh-CN" altLang="en-US" smtClean="0"/>
              <a:t>2019/3/11</a:t>
            </a:fld>
            <a:endParaRPr lang="zh-CN" altLang="en-US"/>
          </a:p>
        </p:txBody>
      </p:sp>
      <p:sp>
        <p:nvSpPr>
          <p:cNvPr id="7" name="灯片编号占位符 6"/>
          <p:cNvSpPr>
            <a:spLocks noGrp="1"/>
          </p:cNvSpPr>
          <p:nvPr>
            <p:ph type="sldNum" sz="quarter" idx="12"/>
          </p:nvPr>
        </p:nvSpPr>
        <p:spPr/>
        <p:txBody>
          <a:bodyPr/>
          <a:lstStyle/>
          <a:p>
            <a:fld id="{3F769AD3-636C-4583-9912-BE9DB57EB6C4}" type="slidenum">
              <a:rPr lang="zh-CN" altLang="en-US" smtClean="0"/>
              <a:t>11</a:t>
            </a:fld>
            <a:endParaRPr lang="zh-CN" altLang="en-US"/>
          </a:p>
        </p:txBody>
      </p:sp>
    </p:spTree>
    <p:extLst>
      <p:ext uri="{BB962C8B-B14F-4D97-AF65-F5344CB8AC3E}">
        <p14:creationId xmlns:p14="http://schemas.microsoft.com/office/powerpoint/2010/main" val="2293413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Kruskal</a:t>
            </a:r>
            <a:r>
              <a:rPr lang="zh-CN" altLang="en-US" dirty="0" smtClean="0"/>
              <a:t>算法</a:t>
            </a:r>
            <a:r>
              <a:rPr lang="en-US" altLang="zh-CN" dirty="0" smtClean="0"/>
              <a:t>——</a:t>
            </a:r>
            <a:r>
              <a:rPr lang="zh-CN" altLang="en-US" dirty="0" smtClean="0"/>
              <a:t>实例</a:t>
            </a:r>
            <a:endParaRPr lang="zh-CN" altLang="en-US" dirty="0"/>
          </a:p>
        </p:txBody>
      </p:sp>
      <p:pic>
        <p:nvPicPr>
          <p:cNvPr id="5" name="内容占位符 4"/>
          <p:cNvPicPr>
            <a:picLocks noGrp="1" noChangeAspect="1"/>
          </p:cNvPicPr>
          <p:nvPr>
            <p:ph idx="1"/>
          </p:nvPr>
        </p:nvPicPr>
        <p:blipFill>
          <a:blip r:embed="rId2"/>
          <a:stretch>
            <a:fillRect/>
          </a:stretch>
        </p:blipFill>
        <p:spPr>
          <a:xfrm rot="10800000">
            <a:off x="6769038" y="2794000"/>
            <a:ext cx="2259706" cy="2989943"/>
          </a:xfrm>
          <a:prstGeom prst="rect">
            <a:avLst/>
          </a:prstGeom>
        </p:spPr>
      </p:pic>
      <p:pic>
        <p:nvPicPr>
          <p:cNvPr id="4" name="图片 3"/>
          <p:cNvPicPr>
            <a:picLocks noChangeAspect="1"/>
          </p:cNvPicPr>
          <p:nvPr/>
        </p:nvPicPr>
        <p:blipFill>
          <a:blip r:embed="rId3"/>
          <a:stretch>
            <a:fillRect/>
          </a:stretch>
        </p:blipFill>
        <p:spPr>
          <a:xfrm>
            <a:off x="312056" y="1468439"/>
            <a:ext cx="5826957" cy="4315504"/>
          </a:xfrm>
          <a:prstGeom prst="rect">
            <a:avLst/>
          </a:prstGeom>
        </p:spPr>
      </p:pic>
      <p:sp>
        <p:nvSpPr>
          <p:cNvPr id="6" name="文本框 5"/>
          <p:cNvSpPr txBox="1"/>
          <p:nvPr/>
        </p:nvSpPr>
        <p:spPr>
          <a:xfrm>
            <a:off x="6392012" y="3361470"/>
            <a:ext cx="377026" cy="369332"/>
          </a:xfrm>
          <a:prstGeom prst="rect">
            <a:avLst/>
          </a:prstGeom>
          <a:noFill/>
        </p:spPr>
        <p:txBody>
          <a:bodyPr wrap="none" rtlCol="0">
            <a:spAutoFit/>
          </a:bodyPr>
          <a:lstStyle/>
          <a:p>
            <a:r>
              <a:rPr lang="en-US" altLang="zh-CN" dirty="0" smtClean="0"/>
              <a:t>bf</a:t>
            </a:r>
            <a:endParaRPr lang="zh-CN" altLang="en-US" dirty="0"/>
          </a:p>
        </p:txBody>
      </p:sp>
      <p:sp>
        <p:nvSpPr>
          <p:cNvPr id="7" name="文本框 6"/>
          <p:cNvSpPr txBox="1"/>
          <p:nvPr/>
        </p:nvSpPr>
        <p:spPr>
          <a:xfrm>
            <a:off x="6392012" y="4731657"/>
            <a:ext cx="377026" cy="369332"/>
          </a:xfrm>
          <a:prstGeom prst="rect">
            <a:avLst/>
          </a:prstGeom>
          <a:noFill/>
        </p:spPr>
        <p:txBody>
          <a:bodyPr wrap="none" rtlCol="0">
            <a:spAutoFit/>
          </a:bodyPr>
          <a:lstStyle/>
          <a:p>
            <a:r>
              <a:rPr lang="en-US" altLang="zh-CN" dirty="0" err="1" smtClean="0"/>
              <a:t>df</a:t>
            </a:r>
            <a:endParaRPr lang="zh-CN" altLang="en-US" dirty="0"/>
          </a:p>
        </p:txBody>
      </p:sp>
      <p:sp>
        <p:nvSpPr>
          <p:cNvPr id="8" name="日期占位符 7"/>
          <p:cNvSpPr>
            <a:spLocks noGrp="1"/>
          </p:cNvSpPr>
          <p:nvPr>
            <p:ph type="dt" sz="half" idx="10"/>
          </p:nvPr>
        </p:nvSpPr>
        <p:spPr/>
        <p:txBody>
          <a:bodyPr/>
          <a:lstStyle/>
          <a:p>
            <a:fld id="{5C86C192-263F-433A-8727-A9B71F547C33}" type="datetime1">
              <a:rPr lang="zh-CN" altLang="en-US" smtClean="0"/>
              <a:t>2019/3/11</a:t>
            </a:fld>
            <a:endParaRPr lang="zh-CN" altLang="en-US"/>
          </a:p>
        </p:txBody>
      </p:sp>
      <p:sp>
        <p:nvSpPr>
          <p:cNvPr id="9" name="灯片编号占位符 8"/>
          <p:cNvSpPr>
            <a:spLocks noGrp="1"/>
          </p:cNvSpPr>
          <p:nvPr>
            <p:ph type="sldNum" sz="quarter" idx="12"/>
          </p:nvPr>
        </p:nvSpPr>
        <p:spPr/>
        <p:txBody>
          <a:bodyPr/>
          <a:lstStyle/>
          <a:p>
            <a:fld id="{3F769AD3-636C-4583-9912-BE9DB57EB6C4}" type="slidenum">
              <a:rPr lang="zh-CN" altLang="en-US" smtClean="0"/>
              <a:t>12</a:t>
            </a:fld>
            <a:endParaRPr lang="zh-CN" altLang="en-US"/>
          </a:p>
        </p:txBody>
      </p:sp>
    </p:spTree>
    <p:extLst>
      <p:ext uri="{BB962C8B-B14F-4D97-AF65-F5344CB8AC3E}">
        <p14:creationId xmlns:p14="http://schemas.microsoft.com/office/powerpoint/2010/main" val="3124365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Kruskal</a:t>
            </a:r>
            <a:r>
              <a:rPr lang="zh-CN" altLang="en-US" dirty="0" smtClean="0"/>
              <a:t>算法</a:t>
            </a:r>
            <a:r>
              <a:rPr lang="en-US" altLang="zh-CN" dirty="0" smtClean="0"/>
              <a:t>——</a:t>
            </a:r>
            <a:r>
              <a:rPr lang="zh-CN" altLang="en-US" dirty="0" smtClean="0"/>
              <a:t>检查回路</a:t>
            </a:r>
            <a:endParaRPr lang="zh-CN" altLang="en-US" dirty="0"/>
          </a:p>
        </p:txBody>
      </p:sp>
      <p:sp>
        <p:nvSpPr>
          <p:cNvPr id="3" name="内容占位符 2"/>
          <p:cNvSpPr>
            <a:spLocks noGrp="1"/>
          </p:cNvSpPr>
          <p:nvPr>
            <p:ph idx="1"/>
          </p:nvPr>
        </p:nvSpPr>
        <p:spPr/>
        <p:txBody>
          <a:bodyPr/>
          <a:lstStyle/>
          <a:p>
            <a:r>
              <a:rPr lang="zh-CN" altLang="en-US" dirty="0" smtClean="0"/>
              <a:t>形成回路的特点</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lvl="1"/>
            <a:r>
              <a:rPr lang="zh-CN" altLang="en-US" dirty="0" smtClean="0"/>
              <a:t>加入的边如果形成回路，则该边的顶点一定在同一个连通子树中。</a:t>
            </a:r>
            <a:endParaRPr lang="en-US" altLang="zh-CN" dirty="0"/>
          </a:p>
          <a:p>
            <a:endParaRPr lang="en-US" altLang="zh-CN" dirty="0" smtClean="0"/>
          </a:p>
          <a:p>
            <a:r>
              <a:rPr lang="zh-CN" altLang="en-US" dirty="0" smtClean="0"/>
              <a:t>如果加入的边的两个顶点不在同一个子树中，则将两个子树连接为更大的连通子树</a:t>
            </a:r>
            <a:endParaRPr lang="en-US" altLang="zh-CN" dirty="0" smtClean="0"/>
          </a:p>
          <a:p>
            <a:endParaRPr lang="en-US" altLang="zh-CN" dirty="0"/>
          </a:p>
          <a:p>
            <a:r>
              <a:rPr lang="zh-CN" altLang="en-US" dirty="0" smtClean="0"/>
              <a:t>在所有节点中查找顶点</a:t>
            </a:r>
            <a:r>
              <a:rPr lang="en-US" altLang="zh-CN" dirty="0" smtClean="0"/>
              <a:t>——</a:t>
            </a:r>
            <a:r>
              <a:rPr lang="zh-CN" altLang="en-US" dirty="0" smtClean="0"/>
              <a:t>效率</a:t>
            </a:r>
            <a:r>
              <a:rPr lang="en-US" altLang="zh-CN" dirty="0" smtClean="0"/>
              <a:t>O(n)</a:t>
            </a:r>
            <a:r>
              <a:rPr lang="zh-CN" altLang="en-US" dirty="0" smtClean="0"/>
              <a:t>：借助更高效的方法，并查</a:t>
            </a:r>
            <a:r>
              <a:rPr lang="en-US" altLang="zh-CN" dirty="0" smtClean="0"/>
              <a:t>union-find</a:t>
            </a:r>
            <a:r>
              <a:rPr lang="zh-CN" altLang="en-US" dirty="0" smtClean="0"/>
              <a:t>算法</a:t>
            </a:r>
            <a:endParaRPr lang="zh-CN" altLang="en-US" dirty="0"/>
          </a:p>
        </p:txBody>
      </p:sp>
      <p:pic>
        <p:nvPicPr>
          <p:cNvPr id="4" name="图片 3"/>
          <p:cNvPicPr>
            <a:picLocks noChangeAspect="1"/>
          </p:cNvPicPr>
          <p:nvPr/>
        </p:nvPicPr>
        <p:blipFill>
          <a:blip r:embed="rId2"/>
          <a:stretch>
            <a:fillRect/>
          </a:stretch>
        </p:blipFill>
        <p:spPr>
          <a:xfrm rot="10800000">
            <a:off x="1532825" y="1834657"/>
            <a:ext cx="6013266" cy="2151009"/>
          </a:xfrm>
          <a:prstGeom prst="rect">
            <a:avLst/>
          </a:prstGeom>
        </p:spPr>
      </p:pic>
      <p:sp>
        <p:nvSpPr>
          <p:cNvPr id="5" name="日期占位符 4"/>
          <p:cNvSpPr>
            <a:spLocks noGrp="1"/>
          </p:cNvSpPr>
          <p:nvPr>
            <p:ph type="dt" sz="half" idx="10"/>
          </p:nvPr>
        </p:nvSpPr>
        <p:spPr/>
        <p:txBody>
          <a:bodyPr/>
          <a:lstStyle/>
          <a:p>
            <a:fld id="{7C35001A-1733-407D-9215-279654B0A747}" type="datetime1">
              <a:rPr lang="zh-CN" altLang="en-US" smtClean="0"/>
              <a:t>2019/3/11</a:t>
            </a:fld>
            <a:endParaRPr lang="zh-CN" altLang="en-US"/>
          </a:p>
        </p:txBody>
      </p:sp>
      <p:sp>
        <p:nvSpPr>
          <p:cNvPr id="6" name="灯片编号占位符 5"/>
          <p:cNvSpPr>
            <a:spLocks noGrp="1"/>
          </p:cNvSpPr>
          <p:nvPr>
            <p:ph type="sldNum" sz="quarter" idx="12"/>
          </p:nvPr>
        </p:nvSpPr>
        <p:spPr/>
        <p:txBody>
          <a:bodyPr/>
          <a:lstStyle/>
          <a:p>
            <a:fld id="{3F769AD3-636C-4583-9912-BE9DB57EB6C4}" type="slidenum">
              <a:rPr lang="zh-CN" altLang="en-US" smtClean="0"/>
              <a:t>13</a:t>
            </a:fld>
            <a:endParaRPr lang="zh-CN" altLang="en-US"/>
          </a:p>
        </p:txBody>
      </p:sp>
    </p:spTree>
    <p:extLst>
      <p:ext uri="{BB962C8B-B14F-4D97-AF65-F5344CB8AC3E}">
        <p14:creationId xmlns:p14="http://schemas.microsoft.com/office/powerpoint/2010/main" val="3368029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Kruskal</a:t>
            </a:r>
            <a:r>
              <a:rPr lang="zh-CN" altLang="en-US" dirty="0" smtClean="0"/>
              <a:t>算法</a:t>
            </a:r>
            <a:r>
              <a:rPr lang="en-US" altLang="zh-CN" dirty="0" smtClean="0"/>
              <a:t>——</a:t>
            </a:r>
            <a:r>
              <a:rPr lang="zh-CN" altLang="en-US" dirty="0" smtClean="0"/>
              <a:t>并查算法</a:t>
            </a:r>
            <a:endParaRPr lang="zh-CN" altLang="en-US" dirty="0"/>
          </a:p>
        </p:txBody>
      </p:sp>
      <p:sp>
        <p:nvSpPr>
          <p:cNvPr id="3" name="内容占位符 2"/>
          <p:cNvSpPr>
            <a:spLocks noGrp="1"/>
          </p:cNvSpPr>
          <p:nvPr>
            <p:ph idx="1"/>
          </p:nvPr>
        </p:nvSpPr>
        <p:spPr/>
        <p:txBody>
          <a:bodyPr/>
          <a:lstStyle/>
          <a:p>
            <a:r>
              <a:rPr lang="zh-CN" altLang="en-US" dirty="0" smtClean="0"/>
              <a:t>并查问题</a:t>
            </a:r>
            <a:endParaRPr lang="en-US" altLang="zh-CN" dirty="0" smtClean="0"/>
          </a:p>
          <a:p>
            <a:pPr lvl="1"/>
            <a:r>
              <a:rPr lang="zh-CN" altLang="en-US" dirty="0"/>
              <a:t>在一些有</a:t>
            </a:r>
            <a:r>
              <a:rPr lang="en-US" altLang="zh-CN" dirty="0"/>
              <a:t>N</a:t>
            </a:r>
            <a:r>
              <a:rPr lang="zh-CN" altLang="en-US" dirty="0"/>
              <a:t>个元素的集合应用问题中，我们通常是在开始时让每个元素构成一个单元素的集合，然后按一定顺序将属于同一组的元素所在的集合合并，其间要反复</a:t>
            </a:r>
            <a:r>
              <a:rPr lang="zh-CN" altLang="en-US" dirty="0">
                <a:solidFill>
                  <a:srgbClr val="FF0000"/>
                </a:solidFill>
              </a:rPr>
              <a:t>查找一个元素在哪个集合中</a:t>
            </a:r>
            <a:r>
              <a:rPr lang="zh-CN" altLang="en-US" dirty="0"/>
              <a:t>。</a:t>
            </a:r>
            <a:endParaRPr lang="en-US" altLang="zh-CN" dirty="0"/>
          </a:p>
          <a:p>
            <a:endParaRPr lang="en-US" altLang="zh-CN" dirty="0" smtClean="0"/>
          </a:p>
          <a:p>
            <a:r>
              <a:rPr lang="zh-CN" altLang="en-US" dirty="0" smtClean="0"/>
              <a:t>用并查集解决该问题</a:t>
            </a:r>
            <a:endParaRPr lang="en-US" altLang="zh-CN" dirty="0" smtClean="0"/>
          </a:p>
          <a:p>
            <a:r>
              <a:rPr lang="zh-CN" altLang="en-US" dirty="0"/>
              <a:t>一</a:t>
            </a:r>
            <a:r>
              <a:rPr lang="zh-CN" altLang="en-US" dirty="0" smtClean="0"/>
              <a:t>种抽象的数据类型、数据结构；实现三个核心功能</a:t>
            </a:r>
            <a:endParaRPr lang="en-US" altLang="zh-CN" dirty="0" smtClean="0"/>
          </a:p>
          <a:p>
            <a:pPr lvl="1"/>
            <a:r>
              <a:rPr lang="en-US" altLang="zh-CN" dirty="0" err="1"/>
              <a:t>m</a:t>
            </a:r>
            <a:r>
              <a:rPr lang="en-US" altLang="zh-CN" dirty="0" err="1" smtClean="0"/>
              <a:t>akeset</a:t>
            </a:r>
            <a:r>
              <a:rPr lang="en-US" altLang="zh-CN" dirty="0" smtClean="0"/>
              <a:t>(x): </a:t>
            </a:r>
            <a:r>
              <a:rPr lang="zh-CN" altLang="en-US" dirty="0" smtClean="0"/>
              <a:t>生成一个单元素集合</a:t>
            </a:r>
            <a:r>
              <a:rPr lang="en-US" altLang="zh-CN" dirty="0" smtClean="0"/>
              <a:t>{x},</a:t>
            </a:r>
            <a:r>
              <a:rPr lang="zh-CN" altLang="en-US" dirty="0" smtClean="0"/>
              <a:t>对每一个元素只能使用一次</a:t>
            </a:r>
            <a:endParaRPr lang="en-US" altLang="zh-CN" dirty="0" smtClean="0"/>
          </a:p>
          <a:p>
            <a:pPr lvl="1"/>
            <a:r>
              <a:rPr lang="en-US" altLang="zh-CN" dirty="0" smtClean="0"/>
              <a:t>find(x): </a:t>
            </a:r>
            <a:r>
              <a:rPr lang="zh-CN" altLang="en-US" dirty="0" smtClean="0"/>
              <a:t>返回包含</a:t>
            </a:r>
            <a:r>
              <a:rPr lang="en-US" altLang="zh-CN" dirty="0" smtClean="0"/>
              <a:t>x</a:t>
            </a:r>
            <a:r>
              <a:rPr lang="zh-CN" altLang="en-US" dirty="0" smtClean="0"/>
              <a:t>元素的子集</a:t>
            </a:r>
            <a:endParaRPr lang="en-US" altLang="zh-CN" dirty="0" smtClean="0"/>
          </a:p>
          <a:p>
            <a:pPr lvl="1"/>
            <a:r>
              <a:rPr lang="en-US" altLang="zh-CN" dirty="0" smtClean="0"/>
              <a:t>union(x, y): </a:t>
            </a:r>
            <a:r>
              <a:rPr lang="zh-CN" altLang="en-US" dirty="0" smtClean="0"/>
              <a:t>构造分别包含</a:t>
            </a:r>
            <a:r>
              <a:rPr lang="en-US" altLang="zh-CN" dirty="0" smtClean="0"/>
              <a:t>x</a:t>
            </a:r>
            <a:r>
              <a:rPr lang="zh-CN" altLang="en-US" dirty="0" smtClean="0"/>
              <a:t>、</a:t>
            </a:r>
            <a:r>
              <a:rPr lang="en-US" altLang="zh-CN" dirty="0" smtClean="0"/>
              <a:t>y</a:t>
            </a:r>
            <a:r>
              <a:rPr lang="zh-CN" altLang="en-US" dirty="0" smtClean="0"/>
              <a:t>元素的不相交子集的并集，并添加到子集集合中，删除原两个子集</a:t>
            </a:r>
            <a:endParaRPr lang="en-US" altLang="zh-CN" dirty="0"/>
          </a:p>
          <a:p>
            <a:endParaRPr lang="en-US" altLang="zh-CN" dirty="0" smtClean="0"/>
          </a:p>
          <a:p>
            <a:r>
              <a:rPr lang="zh-CN" altLang="en-US" dirty="0" smtClean="0"/>
              <a:t>主要有两种实现方法</a:t>
            </a:r>
            <a:endParaRPr lang="en-US" altLang="zh-CN" dirty="0" smtClean="0"/>
          </a:p>
          <a:p>
            <a:pPr lvl="1"/>
            <a:r>
              <a:rPr lang="zh-CN" altLang="en-US" dirty="0" smtClean="0"/>
              <a:t>快速查找：追求查找包含某个元素的子集的效率最优</a:t>
            </a:r>
            <a:endParaRPr lang="en-US" altLang="zh-CN" dirty="0" smtClean="0"/>
          </a:p>
          <a:p>
            <a:pPr lvl="2"/>
            <a:r>
              <a:rPr lang="zh-CN" altLang="en-US" dirty="0" smtClean="0"/>
              <a:t>使用一个数组，用集合中元素索引数组；数组中的值是代表这些元素的子集代表；每一个子集都由链表实现</a:t>
            </a:r>
            <a:endParaRPr lang="en-US" altLang="zh-CN" dirty="0" smtClean="0"/>
          </a:p>
          <a:p>
            <a:pPr lvl="2"/>
            <a:r>
              <a:rPr lang="en-US" altLang="zh-CN" dirty="0" err="1"/>
              <a:t>m</a:t>
            </a:r>
            <a:r>
              <a:rPr lang="en-US" altLang="zh-CN" dirty="0" err="1" smtClean="0"/>
              <a:t>akeset</a:t>
            </a:r>
            <a:r>
              <a:rPr lang="zh-CN" altLang="en-US" dirty="0" smtClean="0"/>
              <a:t>和</a:t>
            </a:r>
            <a:r>
              <a:rPr lang="en-US" altLang="zh-CN" dirty="0" smtClean="0"/>
              <a:t>find</a:t>
            </a:r>
            <a:r>
              <a:rPr lang="zh-CN" altLang="en-US" dirty="0" smtClean="0"/>
              <a:t>都是</a:t>
            </a:r>
            <a:r>
              <a:rPr lang="en-US" altLang="zh-CN" dirty="0" smtClean="0"/>
              <a:t>O(1)</a:t>
            </a:r>
          </a:p>
          <a:p>
            <a:pPr lvl="2"/>
            <a:r>
              <a:rPr lang="zh-CN" altLang="en-US" dirty="0" smtClean="0"/>
              <a:t>简单合并的效率是</a:t>
            </a:r>
            <a:r>
              <a:rPr lang="en-US" altLang="zh-CN" dirty="0" smtClean="0"/>
              <a:t>O(</a:t>
            </a:r>
            <a:r>
              <a:rPr lang="en-US" altLang="zh-CN" dirty="0" err="1" smtClean="0"/>
              <a:t>n</a:t>
            </a:r>
            <a:r>
              <a:rPr lang="en-US" altLang="zh-CN" baseline="30000" dirty="0" err="1" smtClean="0"/>
              <a:t>2</a:t>
            </a:r>
            <a:r>
              <a:rPr lang="en-US" altLang="zh-CN" dirty="0" smtClean="0"/>
              <a:t>)</a:t>
            </a:r>
            <a:r>
              <a:rPr lang="zh-CN" altLang="en-US" dirty="0" smtClean="0"/>
              <a:t>；实现按大小求并：</a:t>
            </a:r>
            <a:r>
              <a:rPr lang="en-US" altLang="zh-CN" dirty="0" smtClean="0"/>
              <a:t>O(</a:t>
            </a:r>
            <a:r>
              <a:rPr lang="en-US" altLang="zh-CN" dirty="0" err="1" smtClean="0"/>
              <a:t>nlogn</a:t>
            </a:r>
            <a:r>
              <a:rPr lang="en-US" altLang="zh-CN" dirty="0" smtClean="0"/>
              <a:t>)</a:t>
            </a:r>
            <a:endParaRPr lang="en-US" altLang="zh-CN" dirty="0"/>
          </a:p>
          <a:p>
            <a:endParaRPr lang="zh-CN" altLang="en-US" dirty="0"/>
          </a:p>
        </p:txBody>
      </p:sp>
      <p:sp>
        <p:nvSpPr>
          <p:cNvPr id="4" name="日期占位符 3"/>
          <p:cNvSpPr>
            <a:spLocks noGrp="1"/>
          </p:cNvSpPr>
          <p:nvPr>
            <p:ph type="dt" sz="half" idx="10"/>
          </p:nvPr>
        </p:nvSpPr>
        <p:spPr/>
        <p:txBody>
          <a:bodyPr/>
          <a:lstStyle/>
          <a:p>
            <a:fld id="{2E4A91B7-8DCF-49E5-96C6-0B6A066A5719}"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14</a:t>
            </a:fld>
            <a:endParaRPr lang="zh-CN" altLang="en-US"/>
          </a:p>
        </p:txBody>
      </p:sp>
    </p:spTree>
    <p:extLst>
      <p:ext uri="{BB962C8B-B14F-4D97-AF65-F5344CB8AC3E}">
        <p14:creationId xmlns:p14="http://schemas.microsoft.com/office/powerpoint/2010/main" val="3761133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Kruskal</a:t>
            </a:r>
            <a:r>
              <a:rPr lang="zh-CN" altLang="en-US" dirty="0"/>
              <a:t>算法</a:t>
            </a:r>
            <a:r>
              <a:rPr lang="en-US" altLang="zh-CN" dirty="0"/>
              <a:t>——</a:t>
            </a:r>
            <a:r>
              <a:rPr lang="zh-CN" altLang="en-US" dirty="0"/>
              <a:t>并查算法</a:t>
            </a:r>
          </a:p>
        </p:txBody>
      </p:sp>
      <p:sp>
        <p:nvSpPr>
          <p:cNvPr id="3" name="内容占位符 2"/>
          <p:cNvSpPr>
            <a:spLocks noGrp="1"/>
          </p:cNvSpPr>
          <p:nvPr>
            <p:ph idx="1"/>
          </p:nvPr>
        </p:nvSpPr>
        <p:spPr/>
        <p:txBody>
          <a:bodyPr/>
          <a:lstStyle/>
          <a:p>
            <a:pPr marL="251817" lvl="1" indent="-251817">
              <a:buClr>
                <a:schemeClr val="accent1"/>
              </a:buClr>
              <a:buSzPct val="70000"/>
              <a:buFont typeface="Wingdings" pitchFamily="2" charset="2"/>
              <a:buChar char="n"/>
            </a:pPr>
            <a:r>
              <a:rPr lang="zh-CN" altLang="en-US" dirty="0" smtClean="0"/>
              <a:t>快速查找实例</a:t>
            </a:r>
            <a:endParaRPr lang="en-US" altLang="zh-CN" dirty="0" smtClean="0"/>
          </a:p>
          <a:p>
            <a:pPr marL="251817" lvl="1" indent="-251817">
              <a:buClr>
                <a:schemeClr val="accent1"/>
              </a:buClr>
              <a:buSzPct val="70000"/>
              <a:buFont typeface="Wingdings" pitchFamily="2" charset="2"/>
              <a:buChar char="n"/>
            </a:pPr>
            <a:endParaRPr lang="en-US" altLang="zh-CN" dirty="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endParaRPr lang="en-US" altLang="zh-CN" dirty="0"/>
          </a:p>
          <a:p>
            <a:pPr marL="251817" lvl="1" indent="-251817">
              <a:buClr>
                <a:schemeClr val="accent1"/>
              </a:buClr>
              <a:buSzPct val="70000"/>
              <a:buFont typeface="Wingdings" pitchFamily="2" charset="2"/>
              <a:buChar char="n"/>
            </a:pPr>
            <a:endParaRPr lang="en-US" altLang="zh-CN" dirty="0" smtClean="0"/>
          </a:p>
          <a:p>
            <a:pPr marL="251817" lvl="1" indent="-251817">
              <a:buClr>
                <a:schemeClr val="accent1"/>
              </a:buClr>
              <a:buSzPct val="70000"/>
              <a:buFont typeface="Wingdings" pitchFamily="2" charset="2"/>
              <a:buChar char="n"/>
            </a:pPr>
            <a:r>
              <a:rPr lang="zh-CN" altLang="en-US" dirty="0" smtClean="0"/>
              <a:t>快速</a:t>
            </a:r>
            <a:r>
              <a:rPr lang="zh-CN" altLang="en-US" dirty="0"/>
              <a:t>求并：追求合并两个不相交子集的操作效率最优</a:t>
            </a:r>
            <a:endParaRPr lang="en-US" altLang="zh-CN" dirty="0"/>
          </a:p>
          <a:p>
            <a:pPr lvl="1"/>
            <a:r>
              <a:rPr lang="zh-CN" altLang="en-US" dirty="0" smtClean="0"/>
              <a:t>用一棵有根树表示每一个子集</a:t>
            </a:r>
            <a:endParaRPr lang="en-US" altLang="zh-CN" dirty="0" smtClean="0"/>
          </a:p>
          <a:p>
            <a:pPr lvl="2"/>
            <a:r>
              <a:rPr lang="zh-CN" altLang="en-US" dirty="0" smtClean="0"/>
              <a:t>并操作：将一个集合的树的根连接到另一棵树的根上</a:t>
            </a:r>
            <a:endParaRPr lang="zh-CN" altLang="en-US" dirty="0"/>
          </a:p>
        </p:txBody>
      </p:sp>
      <p:sp>
        <p:nvSpPr>
          <p:cNvPr id="4" name="日期占位符 3"/>
          <p:cNvSpPr>
            <a:spLocks noGrp="1"/>
          </p:cNvSpPr>
          <p:nvPr>
            <p:ph type="dt" sz="half" idx="10"/>
          </p:nvPr>
        </p:nvSpPr>
        <p:spPr/>
        <p:txBody>
          <a:bodyPr/>
          <a:lstStyle/>
          <a:p>
            <a:fld id="{BB85B2C3-EA68-4578-82BD-8747DE9A70B7}"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15</a:t>
            </a:fld>
            <a:endParaRPr lang="zh-CN" altLang="en-US"/>
          </a:p>
        </p:txBody>
      </p:sp>
      <p:pic>
        <p:nvPicPr>
          <p:cNvPr id="6" name="图片 5"/>
          <p:cNvPicPr>
            <a:picLocks noChangeAspect="1"/>
          </p:cNvPicPr>
          <p:nvPr/>
        </p:nvPicPr>
        <p:blipFill>
          <a:blip r:embed="rId2"/>
          <a:stretch>
            <a:fillRect/>
          </a:stretch>
        </p:blipFill>
        <p:spPr>
          <a:xfrm rot="10800000">
            <a:off x="2088877" y="1317801"/>
            <a:ext cx="5491714" cy="3533052"/>
          </a:xfrm>
          <a:prstGeom prst="rect">
            <a:avLst/>
          </a:prstGeom>
        </p:spPr>
      </p:pic>
    </p:spTree>
    <p:extLst>
      <p:ext uri="{BB962C8B-B14F-4D97-AF65-F5344CB8AC3E}">
        <p14:creationId xmlns:p14="http://schemas.microsoft.com/office/powerpoint/2010/main" val="4207105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Dijkstra</a:t>
            </a:r>
            <a:r>
              <a:rPr lang="zh-CN" altLang="en-US" dirty="0" smtClean="0"/>
              <a:t>算法</a:t>
            </a:r>
            <a:r>
              <a:rPr lang="en-US" altLang="zh-CN" dirty="0" smtClean="0"/>
              <a:t>——</a:t>
            </a:r>
            <a:r>
              <a:rPr lang="zh-CN" altLang="en-US" dirty="0" smtClean="0"/>
              <a:t>加权图的最短路径问题</a:t>
            </a:r>
            <a:endParaRPr lang="zh-CN" altLang="en-US" dirty="0"/>
          </a:p>
        </p:txBody>
      </p:sp>
      <p:sp>
        <p:nvSpPr>
          <p:cNvPr id="3" name="内容占位符 2"/>
          <p:cNvSpPr>
            <a:spLocks noGrp="1"/>
          </p:cNvSpPr>
          <p:nvPr>
            <p:ph idx="1"/>
          </p:nvPr>
        </p:nvSpPr>
        <p:spPr/>
        <p:txBody>
          <a:bodyPr/>
          <a:lstStyle/>
          <a:p>
            <a:r>
              <a:rPr lang="zh-CN" altLang="en-US" dirty="0" smtClean="0"/>
              <a:t>完全最短路径</a:t>
            </a:r>
            <a:r>
              <a:rPr lang="en-US" altLang="zh-CN" dirty="0" smtClean="0"/>
              <a:t>——</a:t>
            </a:r>
            <a:r>
              <a:rPr lang="zh-CN" altLang="en-US" dirty="0" smtClean="0"/>
              <a:t>从每一个顶点到其它顶点的最短路径，</a:t>
            </a:r>
            <a:r>
              <a:rPr lang="en-US" altLang="zh-CN" dirty="0" smtClean="0"/>
              <a:t>Floyd</a:t>
            </a:r>
            <a:r>
              <a:rPr lang="zh-CN" altLang="en-US" dirty="0" smtClean="0"/>
              <a:t>算法</a:t>
            </a:r>
            <a:r>
              <a:rPr lang="en-US" altLang="zh-CN" dirty="0" smtClean="0"/>
              <a:t>——</a:t>
            </a:r>
            <a:r>
              <a:rPr lang="zh-CN" altLang="en-US" dirty="0" smtClean="0"/>
              <a:t>动态规划</a:t>
            </a:r>
            <a:endParaRPr lang="en-US" altLang="zh-CN" dirty="0" smtClean="0"/>
          </a:p>
          <a:p>
            <a:endParaRPr lang="en-US" altLang="zh-CN" dirty="0"/>
          </a:p>
          <a:p>
            <a:r>
              <a:rPr lang="zh-CN" altLang="en-US" dirty="0" smtClean="0"/>
              <a:t>单源最短路径：给定一个起点，求其到其它每一个顶点的最短路径</a:t>
            </a:r>
            <a:endParaRPr lang="en-US" altLang="zh-CN" dirty="0" smtClean="0"/>
          </a:p>
          <a:p>
            <a:pPr lvl="1"/>
            <a:r>
              <a:rPr lang="zh-CN" altLang="en-US" dirty="0" smtClean="0"/>
              <a:t>一组路径</a:t>
            </a:r>
            <a:endParaRPr lang="en-US" altLang="zh-CN" dirty="0" smtClean="0"/>
          </a:p>
          <a:p>
            <a:pPr lvl="1"/>
            <a:r>
              <a:rPr lang="zh-CN" altLang="en-US" dirty="0"/>
              <a:t>一</a:t>
            </a:r>
            <a:r>
              <a:rPr lang="zh-CN" altLang="en-US" dirty="0" smtClean="0"/>
              <a:t>条经过其它所有顶点的最短路径：类似旅行商问题</a:t>
            </a:r>
            <a:endParaRPr lang="en-US" altLang="zh-CN" dirty="0" smtClean="0"/>
          </a:p>
          <a:p>
            <a:pPr lvl="1"/>
            <a:endParaRPr lang="en-US" altLang="zh-CN" dirty="0"/>
          </a:p>
          <a:p>
            <a:r>
              <a:rPr lang="zh-CN" altLang="en-US" dirty="0" smtClean="0"/>
              <a:t>如果存在负权重会如何？</a:t>
            </a:r>
            <a:endParaRPr lang="en-US" altLang="zh-CN" dirty="0" smtClean="0"/>
          </a:p>
          <a:p>
            <a:r>
              <a:rPr lang="zh-CN" altLang="en-US" dirty="0" smtClean="0"/>
              <a:t>如果所有权重都为</a:t>
            </a:r>
            <a:r>
              <a:rPr lang="en-US" altLang="zh-CN" dirty="0" smtClean="0"/>
              <a:t>1</a:t>
            </a:r>
            <a:r>
              <a:rPr lang="zh-CN" altLang="en-US" dirty="0" smtClean="0"/>
              <a:t>，可以怎么解？</a:t>
            </a:r>
            <a:endParaRPr lang="en-US" altLang="zh-CN" dirty="0" smtClean="0"/>
          </a:p>
          <a:p>
            <a:endParaRPr lang="en-US" altLang="zh-CN" dirty="0"/>
          </a:p>
          <a:p>
            <a:r>
              <a:rPr lang="zh-CN" altLang="en-US" dirty="0" smtClean="0"/>
              <a:t>贪心的</a:t>
            </a:r>
            <a:r>
              <a:rPr lang="en-US" altLang="zh-CN" dirty="0" err="1" smtClean="0"/>
              <a:t>Dijkstra</a:t>
            </a:r>
            <a:r>
              <a:rPr lang="zh-CN" altLang="en-US" dirty="0" smtClean="0"/>
              <a:t>算法</a:t>
            </a:r>
            <a:endParaRPr lang="en-US" altLang="zh-CN" dirty="0" smtClean="0"/>
          </a:p>
          <a:p>
            <a:pPr lvl="1"/>
            <a:r>
              <a:rPr lang="zh-CN" altLang="en-US" dirty="0" smtClean="0"/>
              <a:t>思想：每次只求出</a:t>
            </a:r>
            <a:r>
              <a:rPr lang="en-US" altLang="zh-CN" dirty="0" smtClean="0"/>
              <a:t>1</a:t>
            </a:r>
            <a:r>
              <a:rPr lang="zh-CN" altLang="en-US" dirty="0" smtClean="0"/>
              <a:t>个到起点第</a:t>
            </a:r>
            <a:r>
              <a:rPr lang="en-US" altLang="zh-CN" dirty="0" smtClean="0"/>
              <a:t>k</a:t>
            </a:r>
            <a:r>
              <a:rPr lang="zh-CN" altLang="en-US" dirty="0" smtClean="0"/>
              <a:t>近的点及其路径；第</a:t>
            </a:r>
            <a:r>
              <a:rPr lang="en-US" altLang="zh-CN" dirty="0" smtClean="0"/>
              <a:t>1</a:t>
            </a:r>
            <a:r>
              <a:rPr lang="zh-CN" altLang="en-US" dirty="0" smtClean="0"/>
              <a:t>次求第</a:t>
            </a:r>
            <a:r>
              <a:rPr lang="en-US" altLang="zh-CN" dirty="0" smtClean="0"/>
              <a:t>1</a:t>
            </a:r>
            <a:r>
              <a:rPr lang="zh-CN" altLang="en-US" dirty="0" smtClean="0"/>
              <a:t>近的，第</a:t>
            </a:r>
            <a:r>
              <a:rPr lang="en-US" altLang="zh-CN" dirty="0" smtClean="0"/>
              <a:t>k</a:t>
            </a:r>
            <a:r>
              <a:rPr lang="zh-CN" altLang="en-US" dirty="0" smtClean="0"/>
              <a:t>次求第</a:t>
            </a:r>
            <a:r>
              <a:rPr lang="en-US" altLang="zh-CN" dirty="0" smtClean="0"/>
              <a:t>k</a:t>
            </a:r>
            <a:r>
              <a:rPr lang="zh-CN" altLang="en-US" dirty="0" smtClean="0"/>
              <a:t>近的</a:t>
            </a:r>
            <a:endParaRPr lang="en-US" altLang="zh-CN" dirty="0" smtClean="0"/>
          </a:p>
          <a:p>
            <a:pPr lvl="1"/>
            <a:r>
              <a:rPr lang="zh-CN" altLang="en-US" dirty="0" smtClean="0"/>
              <a:t>迭代</a:t>
            </a:r>
            <a:r>
              <a:rPr lang="en-US" altLang="zh-CN" dirty="0" smtClean="0"/>
              <a:t>i</a:t>
            </a:r>
            <a:r>
              <a:rPr lang="zh-CN" altLang="en-US" dirty="0" smtClean="0"/>
              <a:t>次：第</a:t>
            </a:r>
            <a:r>
              <a:rPr lang="en-US" altLang="zh-CN" dirty="0" smtClean="0"/>
              <a:t>i-1</a:t>
            </a:r>
            <a:r>
              <a:rPr lang="zh-CN" altLang="en-US" dirty="0" smtClean="0"/>
              <a:t>次迭代后计算过的点共</a:t>
            </a:r>
            <a:r>
              <a:rPr lang="en-US" altLang="zh-CN" dirty="0" smtClean="0"/>
              <a:t>i-1</a:t>
            </a:r>
            <a:r>
              <a:rPr lang="zh-CN" altLang="en-US" dirty="0" smtClean="0"/>
              <a:t>个，第</a:t>
            </a:r>
            <a:r>
              <a:rPr lang="en-US" altLang="zh-CN" dirty="0" smtClean="0"/>
              <a:t>i</a:t>
            </a:r>
            <a:r>
              <a:rPr lang="zh-CN" altLang="en-US" dirty="0" smtClean="0"/>
              <a:t>次迭代中，计算剩下点经过前</a:t>
            </a:r>
            <a:r>
              <a:rPr lang="en-US" altLang="zh-CN" dirty="0" smtClean="0"/>
              <a:t>i-1</a:t>
            </a:r>
            <a:r>
              <a:rPr lang="zh-CN" altLang="en-US" dirty="0" smtClean="0"/>
              <a:t>个点到起点最近的那个点</a:t>
            </a:r>
            <a:endParaRPr lang="en-US" altLang="zh-CN" dirty="0" smtClean="0"/>
          </a:p>
          <a:p>
            <a:pPr lvl="2"/>
            <a:r>
              <a:rPr lang="zh-CN" altLang="en-US" dirty="0" smtClean="0"/>
              <a:t>与</a:t>
            </a:r>
            <a:r>
              <a:rPr lang="zh-CN" altLang="en-US" dirty="0"/>
              <a:t>前</a:t>
            </a:r>
            <a:r>
              <a:rPr lang="en-US" altLang="zh-CN" dirty="0"/>
              <a:t>i-1</a:t>
            </a:r>
            <a:r>
              <a:rPr lang="zh-CN" altLang="en-US" dirty="0"/>
              <a:t>个点或起点相邻的称为“边缘顶点”，也可以是所有剩下的都作为</a:t>
            </a:r>
            <a:r>
              <a:rPr lang="zh-CN" altLang="en-US" dirty="0" smtClean="0"/>
              <a:t>“边缘顶点”</a:t>
            </a:r>
            <a:endParaRPr lang="en-US" altLang="zh-CN" dirty="0" smtClean="0"/>
          </a:p>
          <a:p>
            <a:pPr lvl="2"/>
            <a:r>
              <a:rPr lang="zh-CN" altLang="en-US" dirty="0" smtClean="0"/>
              <a:t>加入的点构成一棵树，与起点一起称为树的顶点</a:t>
            </a:r>
            <a:endParaRPr lang="en-US" altLang="zh-CN" dirty="0" smtClean="0"/>
          </a:p>
          <a:p>
            <a:pPr lvl="1"/>
            <a:r>
              <a:rPr lang="zh-CN" altLang="en-US" dirty="0" smtClean="0"/>
              <a:t>对每一个点记录其到起点的最近距离；为了便于构造结果，同时记录其前一个经过的点。</a:t>
            </a:r>
            <a:endParaRPr lang="zh-CN" altLang="en-US" dirty="0"/>
          </a:p>
        </p:txBody>
      </p:sp>
      <p:sp>
        <p:nvSpPr>
          <p:cNvPr id="4" name="日期占位符 3"/>
          <p:cNvSpPr>
            <a:spLocks noGrp="1"/>
          </p:cNvSpPr>
          <p:nvPr>
            <p:ph type="dt" sz="half" idx="10"/>
          </p:nvPr>
        </p:nvSpPr>
        <p:spPr/>
        <p:txBody>
          <a:bodyPr/>
          <a:lstStyle/>
          <a:p>
            <a:fld id="{44955691-99D7-41B1-8C45-0543C85909E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16</a:t>
            </a:fld>
            <a:endParaRPr lang="zh-CN" altLang="en-US"/>
          </a:p>
        </p:txBody>
      </p:sp>
    </p:spTree>
    <p:extLst>
      <p:ext uri="{BB962C8B-B14F-4D97-AF65-F5344CB8AC3E}">
        <p14:creationId xmlns:p14="http://schemas.microsoft.com/office/powerpoint/2010/main" val="1991450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Dijkstra</a:t>
            </a:r>
            <a:r>
              <a:rPr lang="zh-CN" altLang="en-US" dirty="0" smtClean="0"/>
              <a:t>算法</a:t>
            </a:r>
            <a:r>
              <a:rPr lang="en-US" altLang="zh-CN" dirty="0" smtClean="0"/>
              <a:t>——</a:t>
            </a:r>
            <a:r>
              <a:rPr lang="zh-CN" altLang="en-US" dirty="0" smtClean="0"/>
              <a:t>过程及实例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44955691-99D7-41B1-8C45-0543C85909E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17</a:t>
            </a:fld>
            <a:endParaRPr lang="zh-CN" altLang="en-US"/>
          </a:p>
        </p:txBody>
      </p:sp>
      <p:pic>
        <p:nvPicPr>
          <p:cNvPr id="6" name="图片 5"/>
          <p:cNvPicPr>
            <a:picLocks noChangeAspect="1"/>
          </p:cNvPicPr>
          <p:nvPr/>
        </p:nvPicPr>
        <p:blipFill>
          <a:blip r:embed="rId2"/>
          <a:stretch>
            <a:fillRect/>
          </a:stretch>
        </p:blipFill>
        <p:spPr>
          <a:xfrm rot="10800000">
            <a:off x="5722706" y="692944"/>
            <a:ext cx="2735494" cy="1116278"/>
          </a:xfrm>
          <a:prstGeom prst="rect">
            <a:avLst/>
          </a:prstGeom>
        </p:spPr>
      </p:pic>
      <p:pic>
        <p:nvPicPr>
          <p:cNvPr id="7" name="图片 6"/>
          <p:cNvPicPr>
            <a:picLocks noChangeAspect="1"/>
          </p:cNvPicPr>
          <p:nvPr/>
        </p:nvPicPr>
        <p:blipFill>
          <a:blip r:embed="rId3"/>
          <a:stretch>
            <a:fillRect/>
          </a:stretch>
        </p:blipFill>
        <p:spPr>
          <a:xfrm>
            <a:off x="11699" y="1484313"/>
            <a:ext cx="5048338" cy="4392612"/>
          </a:xfrm>
          <a:prstGeom prst="rect">
            <a:avLst/>
          </a:prstGeom>
        </p:spPr>
      </p:pic>
      <p:pic>
        <p:nvPicPr>
          <p:cNvPr id="8" name="图片 7"/>
          <p:cNvPicPr>
            <a:picLocks noChangeAspect="1"/>
          </p:cNvPicPr>
          <p:nvPr/>
        </p:nvPicPr>
        <p:blipFill>
          <a:blip r:embed="rId4"/>
          <a:stretch>
            <a:fillRect/>
          </a:stretch>
        </p:blipFill>
        <p:spPr>
          <a:xfrm rot="10800000">
            <a:off x="5722706" y="1778344"/>
            <a:ext cx="2735494" cy="3604111"/>
          </a:xfrm>
          <a:prstGeom prst="rect">
            <a:avLst/>
          </a:prstGeom>
        </p:spPr>
      </p:pic>
      <p:pic>
        <p:nvPicPr>
          <p:cNvPr id="9" name="图片 8"/>
          <p:cNvPicPr>
            <a:picLocks noChangeAspect="1"/>
          </p:cNvPicPr>
          <p:nvPr/>
        </p:nvPicPr>
        <p:blipFill>
          <a:blip r:embed="rId5"/>
          <a:stretch>
            <a:fillRect/>
          </a:stretch>
        </p:blipFill>
        <p:spPr>
          <a:xfrm>
            <a:off x="5722706" y="5382454"/>
            <a:ext cx="2735494" cy="1202905"/>
          </a:xfrm>
          <a:prstGeom prst="rect">
            <a:avLst/>
          </a:prstGeom>
        </p:spPr>
      </p:pic>
    </p:spTree>
    <p:extLst>
      <p:ext uri="{BB962C8B-B14F-4D97-AF65-F5344CB8AC3E}">
        <p14:creationId xmlns:p14="http://schemas.microsoft.com/office/powerpoint/2010/main" val="93313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哈夫曼树</a:t>
            </a:r>
            <a:endParaRPr lang="zh-CN" altLang="en-US" dirty="0"/>
          </a:p>
        </p:txBody>
      </p:sp>
      <p:sp>
        <p:nvSpPr>
          <p:cNvPr id="3" name="内容占位符 2"/>
          <p:cNvSpPr>
            <a:spLocks noGrp="1"/>
          </p:cNvSpPr>
          <p:nvPr>
            <p:ph idx="1"/>
          </p:nvPr>
        </p:nvSpPr>
        <p:spPr/>
        <p:txBody>
          <a:bodyPr/>
          <a:lstStyle/>
          <a:p>
            <a:r>
              <a:rPr lang="zh-CN" altLang="en-US" dirty="0" smtClean="0"/>
              <a:t>字符编码问题</a:t>
            </a:r>
            <a:endParaRPr lang="en-US" altLang="zh-CN" dirty="0" smtClean="0"/>
          </a:p>
          <a:p>
            <a:pPr lvl="1"/>
            <a:r>
              <a:rPr lang="zh-CN" altLang="en-US" dirty="0" smtClean="0"/>
              <a:t>用</a:t>
            </a:r>
            <a:r>
              <a:rPr lang="en-US" altLang="zh-CN" dirty="0" smtClean="0"/>
              <a:t>n</a:t>
            </a:r>
            <a:r>
              <a:rPr lang="zh-CN" altLang="en-US" dirty="0" smtClean="0"/>
              <a:t>个不同的一串串比特位表示</a:t>
            </a:r>
            <a:r>
              <a:rPr lang="en-US" altLang="zh-CN" dirty="0" smtClean="0"/>
              <a:t>n</a:t>
            </a:r>
            <a:r>
              <a:rPr lang="zh-CN" altLang="en-US" dirty="0" smtClean="0"/>
              <a:t>个不同的字符</a:t>
            </a:r>
            <a:endParaRPr lang="en-US" altLang="zh-CN" dirty="0" smtClean="0"/>
          </a:p>
          <a:p>
            <a:pPr lvl="1"/>
            <a:r>
              <a:rPr lang="zh-CN" altLang="en-US" dirty="0"/>
              <a:t>定</a:t>
            </a:r>
            <a:r>
              <a:rPr lang="zh-CN" altLang="en-US" dirty="0" smtClean="0"/>
              <a:t>长编码：所有字符都使用相同长度的比特串</a:t>
            </a:r>
            <a:endParaRPr lang="en-US" altLang="zh-CN" dirty="0" smtClean="0"/>
          </a:p>
          <a:p>
            <a:pPr lvl="2"/>
            <a:r>
              <a:rPr lang="zh-CN" altLang="en-US" dirty="0" smtClean="0"/>
              <a:t>标准的</a:t>
            </a:r>
            <a:r>
              <a:rPr lang="en-US" altLang="zh-CN" dirty="0" smtClean="0"/>
              <a:t>ASCII</a:t>
            </a:r>
            <a:r>
              <a:rPr lang="zh-CN" altLang="en-US" dirty="0" smtClean="0"/>
              <a:t>码的原理</a:t>
            </a:r>
            <a:endParaRPr lang="en-US" altLang="zh-CN" dirty="0" smtClean="0"/>
          </a:p>
          <a:p>
            <a:pPr lvl="1"/>
            <a:r>
              <a:rPr lang="zh-CN" altLang="en-US" dirty="0" smtClean="0"/>
              <a:t>变长编码：将较长代码分配给不常用的字符，较短代码给常用字符</a:t>
            </a:r>
            <a:endParaRPr lang="en-US" altLang="zh-CN" dirty="0" smtClean="0"/>
          </a:p>
          <a:p>
            <a:pPr lvl="2"/>
            <a:r>
              <a:rPr lang="zh-CN" altLang="en-US" dirty="0" smtClean="0"/>
              <a:t>编码容易，解码难</a:t>
            </a:r>
            <a:endParaRPr lang="en-US" altLang="zh-CN" dirty="0" smtClean="0"/>
          </a:p>
          <a:p>
            <a:pPr lvl="2"/>
            <a:r>
              <a:rPr lang="zh-CN" altLang="en-US" dirty="0" smtClean="0"/>
              <a:t>要求所有字符的编码都不是另一个字符编码的前缀：自由前缀码</a:t>
            </a:r>
            <a:endParaRPr lang="en-US" altLang="zh-CN" dirty="0"/>
          </a:p>
          <a:p>
            <a:endParaRPr lang="en-US" altLang="zh-CN" dirty="0" smtClean="0"/>
          </a:p>
          <a:p>
            <a:r>
              <a:rPr lang="zh-CN" altLang="en-US" dirty="0" smtClean="0"/>
              <a:t>使用二叉树对字符进行编码</a:t>
            </a:r>
            <a:r>
              <a:rPr lang="en-US" altLang="zh-CN" dirty="0" smtClean="0"/>
              <a:t>——</a:t>
            </a:r>
            <a:r>
              <a:rPr lang="zh-CN" altLang="en-US" dirty="0" smtClean="0"/>
              <a:t>根到每一个叶子的路径为一个独立的编码</a:t>
            </a:r>
            <a:endParaRPr lang="en-US" altLang="zh-CN" dirty="0" smtClean="0"/>
          </a:p>
          <a:p>
            <a:endParaRPr lang="en-US" altLang="zh-CN" dirty="0"/>
          </a:p>
          <a:p>
            <a:r>
              <a:rPr lang="zh-CN" altLang="en-US" dirty="0" smtClean="0"/>
              <a:t>如何确保较长路径分配给低频字符呢？</a:t>
            </a:r>
            <a:r>
              <a:rPr lang="en-US" altLang="zh-CN" dirty="0" smtClean="0"/>
              <a:t>——</a:t>
            </a:r>
            <a:r>
              <a:rPr lang="zh-CN" altLang="en-US" dirty="0" smtClean="0"/>
              <a:t>最优二叉查找树？</a:t>
            </a:r>
            <a:endParaRPr lang="en-US" altLang="zh-CN" dirty="0" smtClean="0"/>
          </a:p>
          <a:p>
            <a:pPr lvl="1"/>
            <a:r>
              <a:rPr lang="zh-CN" altLang="en-US" dirty="0" smtClean="0"/>
              <a:t>哈夫曼算法</a:t>
            </a:r>
            <a:endParaRPr lang="en-US" altLang="zh-CN" dirty="0" smtClean="0"/>
          </a:p>
          <a:p>
            <a:pPr lvl="2"/>
            <a:r>
              <a:rPr lang="zh-CN" altLang="en-US" dirty="0" smtClean="0"/>
              <a:t>初始化</a:t>
            </a:r>
            <a:r>
              <a:rPr lang="en-US" altLang="zh-CN" dirty="0" smtClean="0"/>
              <a:t>n</a:t>
            </a:r>
            <a:r>
              <a:rPr lang="zh-CN" altLang="en-US" dirty="0" smtClean="0"/>
              <a:t>个单节点的树，并标上字母表中的字符。把每个字符的概率记在根中，用来指出树的权重</a:t>
            </a:r>
            <a:endParaRPr lang="en-US" altLang="zh-CN" dirty="0" smtClean="0"/>
          </a:p>
          <a:p>
            <a:pPr lvl="2"/>
            <a:r>
              <a:rPr lang="zh-CN" altLang="en-US" dirty="0" smtClean="0"/>
              <a:t>一般而言，树的权重等于所有叶子节点的概率和</a:t>
            </a:r>
            <a:endParaRPr lang="en-US" altLang="zh-CN" dirty="0" smtClean="0"/>
          </a:p>
          <a:p>
            <a:pPr lvl="2"/>
            <a:r>
              <a:rPr lang="zh-CN" altLang="en-US" dirty="0" smtClean="0"/>
              <a:t>重复执行：</a:t>
            </a:r>
            <a:endParaRPr lang="en-US" altLang="zh-CN" dirty="0" smtClean="0"/>
          </a:p>
          <a:p>
            <a:pPr lvl="3"/>
            <a:r>
              <a:rPr lang="zh-CN" altLang="en-US" sz="1200" dirty="0" smtClean="0"/>
              <a:t>找到两棵权重最小的树，把他们合并成新树的两个子树，并更新新树的权重记录在根节点</a:t>
            </a:r>
            <a:endParaRPr lang="en-US" altLang="zh-CN" sz="1200" dirty="0" smtClean="0"/>
          </a:p>
          <a:p>
            <a:pPr lvl="2"/>
            <a:r>
              <a:rPr lang="zh-CN" altLang="en-US" dirty="0" smtClean="0"/>
              <a:t>直到只剩下一棵单独的树</a:t>
            </a:r>
            <a:endParaRPr lang="en-US" altLang="zh-CN" dirty="0" smtClean="0"/>
          </a:p>
          <a:p>
            <a:pPr lvl="1"/>
            <a:r>
              <a:rPr lang="zh-CN" altLang="en-US" dirty="0" smtClean="0"/>
              <a:t>哈夫曼树</a:t>
            </a:r>
            <a:r>
              <a:rPr lang="en-US" altLang="zh-CN" dirty="0" smtClean="0"/>
              <a:t>-</a:t>
            </a:r>
            <a:r>
              <a:rPr lang="zh-CN" altLang="en-US" dirty="0" smtClean="0"/>
              <a:t>哈夫曼编码</a:t>
            </a:r>
            <a:endParaRPr lang="en-US" altLang="zh-CN" dirty="0" smtClean="0"/>
          </a:p>
        </p:txBody>
      </p:sp>
      <p:sp>
        <p:nvSpPr>
          <p:cNvPr id="4" name="日期占位符 3"/>
          <p:cNvSpPr>
            <a:spLocks noGrp="1"/>
          </p:cNvSpPr>
          <p:nvPr>
            <p:ph type="dt" sz="half" idx="10"/>
          </p:nvPr>
        </p:nvSpPr>
        <p:spPr/>
        <p:txBody>
          <a:bodyPr/>
          <a:lstStyle/>
          <a:p>
            <a:fld id="{44955691-99D7-41B1-8C45-0543C85909E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18</a:t>
            </a:fld>
            <a:endParaRPr lang="zh-CN" altLang="en-US"/>
          </a:p>
        </p:txBody>
      </p:sp>
    </p:spTree>
    <p:extLst>
      <p:ext uri="{BB962C8B-B14F-4D97-AF65-F5344CB8AC3E}">
        <p14:creationId xmlns:p14="http://schemas.microsoft.com/office/powerpoint/2010/main" val="2807721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哈夫曼树</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用于文本压缩</a:t>
                </a:r>
                <a:endParaRPr lang="en-US" altLang="zh-CN" dirty="0" smtClean="0"/>
              </a:p>
              <a:p>
                <a:pPr lvl="1"/>
                <a:r>
                  <a:rPr lang="zh-CN" altLang="en-US" dirty="0" smtClean="0"/>
                  <a:t>减小了平均编码长度，节省了存储空间</a:t>
                </a:r>
                <a:endParaRPr lang="en-US" altLang="zh-CN" dirty="0" smtClean="0"/>
              </a:p>
              <a:p>
                <a:pPr lvl="1"/>
                <a:r>
                  <a:rPr lang="zh-CN" altLang="en-US" dirty="0"/>
                  <a:t>最</a:t>
                </a:r>
                <a:r>
                  <a:rPr lang="zh-CN" altLang="en-US" dirty="0" smtClean="0"/>
                  <a:t>优编码：扫描整个文本，对字符出现次数计数，构造哈夫曼编码树</a:t>
                </a:r>
                <a:endParaRPr lang="en-US" altLang="zh-CN" dirty="0" smtClean="0"/>
              </a:p>
              <a:p>
                <a:pPr lvl="1"/>
                <a:r>
                  <a:rPr lang="zh-CN" altLang="en-US" dirty="0" smtClean="0"/>
                  <a:t>为了解码，要存储编码树；可以通过</a:t>
                </a:r>
                <a:r>
                  <a:rPr lang="zh-CN" altLang="en-US" b="1" dirty="0" smtClean="0"/>
                  <a:t>动态哈夫曼编码</a:t>
                </a:r>
                <a:r>
                  <a:rPr lang="zh-CN" altLang="en-US" dirty="0" smtClean="0"/>
                  <a:t>解决存储编码树的问题</a:t>
                </a:r>
                <a:endParaRPr lang="en-US" altLang="zh-CN" dirty="0" smtClean="0"/>
              </a:p>
              <a:p>
                <a:pPr lvl="1"/>
                <a:endParaRPr lang="en-US" altLang="zh-CN" dirty="0"/>
              </a:p>
              <a:p>
                <a:r>
                  <a:rPr lang="zh-CN" altLang="en-US" dirty="0" smtClean="0"/>
                  <a:t>用于计算“最小加权路径长度的二叉树”</a:t>
                </a:r>
                <a:endParaRPr lang="en-US" altLang="zh-CN" dirty="0" smtClean="0"/>
              </a:p>
              <a:p>
                <a:pPr lvl="1"/>
                <a:r>
                  <a:rPr lang="zh-CN" altLang="en-US" dirty="0" smtClean="0"/>
                  <a:t>加权路径长度：</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oMath>
                </a14:m>
                <a:endParaRPr lang="en-US" altLang="zh-CN" dirty="0" smtClean="0"/>
              </a:p>
              <a:p>
                <a:pPr lvl="2"/>
                <a:r>
                  <a:rPr lang="zh-CN" altLang="en-US" dirty="0" smtClean="0"/>
                  <a:t>将</a:t>
                </a:r>
                <a:r>
                  <a:rPr lang="en-US" altLang="zh-CN" dirty="0" smtClean="0"/>
                  <a:t>n</a:t>
                </a:r>
                <a:r>
                  <a:rPr lang="zh-CN" altLang="en-US" dirty="0" smtClean="0"/>
                  <a:t>个正整数（</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𝑖</m:t>
                        </m:r>
                      </m:sub>
                    </m:sSub>
                  </m:oMath>
                </a14:m>
                <a:r>
                  <a:rPr lang="zh-CN" altLang="en-US" dirty="0" smtClean="0"/>
                  <a:t>）分配给一棵二叉树的</a:t>
                </a:r>
                <a:r>
                  <a:rPr lang="en-US" altLang="zh-CN" dirty="0" smtClean="0"/>
                  <a:t>n</a:t>
                </a:r>
                <a:r>
                  <a:rPr lang="zh-CN" altLang="en-US" dirty="0" smtClean="0"/>
                  <a:t>个叶子，每一个叶子一个数</a:t>
                </a:r>
                <a:endParaRPr lang="en-US" altLang="zh-CN" dirty="0" smtClean="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𝑖</m:t>
                        </m:r>
                      </m:sub>
                    </m:sSub>
                  </m:oMath>
                </a14:m>
                <a:r>
                  <a:rPr lang="zh-CN" altLang="en-US" dirty="0" smtClean="0"/>
                  <a:t>是根到第</a:t>
                </a:r>
                <a:r>
                  <a:rPr lang="en-US" altLang="zh-CN" dirty="0" smtClean="0"/>
                  <a:t>i</a:t>
                </a:r>
                <a:r>
                  <a:rPr lang="zh-CN" altLang="en-US" dirty="0" smtClean="0"/>
                  <a:t>个叶子的简单路径长度</a:t>
                </a:r>
                <a:endParaRPr lang="en-US" altLang="zh-CN" dirty="0"/>
              </a:p>
              <a:p>
                <a:endParaRPr lang="en-US" altLang="zh-CN" dirty="0" smtClean="0"/>
              </a:p>
              <a:p>
                <a:r>
                  <a:rPr lang="zh-CN" altLang="en-US" dirty="0" smtClean="0"/>
                  <a:t>构造一棵决策树：到叶子节点的平均路径长度最小</a:t>
                </a:r>
                <a:endParaRPr lang="en-US" altLang="zh-CN" dirty="0"/>
              </a:p>
              <a:p>
                <a:endParaRPr lang="en-US" altLang="zh-CN" dirty="0" smtClean="0"/>
              </a:p>
              <a:p>
                <a:r>
                  <a:rPr lang="zh-CN" altLang="en-US" dirty="0" smtClean="0"/>
                  <a:t>与最优二叉查找树的区别</a:t>
                </a:r>
                <a:endParaRPr lang="en-US" altLang="zh-CN" dirty="0" smtClean="0"/>
              </a:p>
              <a:p>
                <a:pPr lvl="1"/>
                <a:r>
                  <a:rPr lang="zh-CN" altLang="en-US" dirty="0" smtClean="0"/>
                  <a:t>数据都在叶子节点  </a:t>
                </a:r>
                <a:r>
                  <a:rPr lang="en-US" altLang="zh-CN" dirty="0" smtClean="0"/>
                  <a:t>vs.  </a:t>
                </a:r>
                <a:r>
                  <a:rPr lang="zh-CN" altLang="en-US" dirty="0" smtClean="0"/>
                  <a:t>数据在所有节点</a:t>
                </a:r>
                <a:endParaRPr lang="en-US" altLang="zh-CN" dirty="0" smtClean="0"/>
              </a:p>
              <a:p>
                <a:pPr lvl="1"/>
                <a:r>
                  <a:rPr lang="zh-CN" altLang="en-US" dirty="0" smtClean="0"/>
                  <a:t>数据无序  </a:t>
                </a:r>
                <a:r>
                  <a:rPr lang="en-US" altLang="zh-CN" dirty="0" smtClean="0"/>
                  <a:t>vs.  </a:t>
                </a:r>
                <a:r>
                  <a:rPr lang="zh-CN" altLang="en-US" dirty="0" smtClean="0"/>
                  <a:t>数据有序</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69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4955691-99D7-41B1-8C45-0543C85909E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19</a:t>
            </a:fld>
            <a:endParaRPr lang="zh-CN" altLang="en-US"/>
          </a:p>
        </p:txBody>
      </p:sp>
    </p:spTree>
    <p:extLst>
      <p:ext uri="{BB962C8B-B14F-4D97-AF65-F5344CB8AC3E}">
        <p14:creationId xmlns:p14="http://schemas.microsoft.com/office/powerpoint/2010/main" val="4262853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找零问题</a:t>
            </a:r>
            <a:endParaRPr lang="zh-CN" altLang="en-US" dirty="0"/>
          </a:p>
        </p:txBody>
      </p:sp>
      <p:sp>
        <p:nvSpPr>
          <p:cNvPr id="3" name="内容占位符 2"/>
          <p:cNvSpPr>
            <a:spLocks noGrp="1"/>
          </p:cNvSpPr>
          <p:nvPr>
            <p:ph idx="1"/>
          </p:nvPr>
        </p:nvSpPr>
        <p:spPr/>
        <p:txBody>
          <a:bodyPr/>
          <a:lstStyle/>
          <a:p>
            <a:r>
              <a:rPr lang="zh-CN" altLang="en-US" dirty="0" smtClean="0"/>
              <a:t>给定面值为</a:t>
            </a:r>
            <a:r>
              <a:rPr lang="en-US" altLang="zh-CN" dirty="0" smtClean="0"/>
              <a:t>2.5</a:t>
            </a:r>
            <a:r>
              <a:rPr lang="zh-CN" altLang="en-US" dirty="0" smtClean="0"/>
              <a:t>角，</a:t>
            </a:r>
            <a:r>
              <a:rPr lang="en-US" altLang="zh-CN" dirty="0" smtClean="0"/>
              <a:t>1</a:t>
            </a:r>
            <a:r>
              <a:rPr lang="zh-CN" altLang="en-US" dirty="0" smtClean="0"/>
              <a:t>角，</a:t>
            </a:r>
            <a:r>
              <a:rPr lang="en-US" altLang="zh-CN" dirty="0" smtClean="0"/>
              <a:t>5</a:t>
            </a:r>
            <a:r>
              <a:rPr lang="zh-CN" altLang="en-US" dirty="0" smtClean="0"/>
              <a:t>分和</a:t>
            </a:r>
            <a:r>
              <a:rPr lang="en-US" altLang="zh-CN" dirty="0" smtClean="0"/>
              <a:t>1</a:t>
            </a:r>
            <a:r>
              <a:rPr lang="zh-CN" altLang="en-US" dirty="0" smtClean="0"/>
              <a:t>分的硬币零钱，设计组合成</a:t>
            </a:r>
            <a:r>
              <a:rPr lang="en-US" altLang="zh-CN" dirty="0" smtClean="0"/>
              <a:t>4.8</a:t>
            </a:r>
            <a:r>
              <a:rPr lang="zh-CN" altLang="en-US" dirty="0" smtClean="0"/>
              <a:t>角的找零方式</a:t>
            </a:r>
            <a:endParaRPr lang="en-US" altLang="zh-CN" dirty="0" smtClean="0"/>
          </a:p>
          <a:p>
            <a:endParaRPr lang="en-US" altLang="zh-CN" dirty="0"/>
          </a:p>
          <a:p>
            <a:r>
              <a:rPr lang="zh-CN" altLang="en-US" dirty="0" smtClean="0"/>
              <a:t>先给个</a:t>
            </a:r>
            <a:r>
              <a:rPr lang="en-US" altLang="zh-CN" dirty="0" smtClean="0"/>
              <a:t>2.5</a:t>
            </a:r>
            <a:r>
              <a:rPr lang="zh-CN" altLang="en-US" dirty="0" smtClean="0"/>
              <a:t>角的，用最少的硬币将余下的减到最少，变成</a:t>
            </a:r>
            <a:r>
              <a:rPr lang="en-US" altLang="zh-CN" dirty="0" smtClean="0"/>
              <a:t>2.3</a:t>
            </a:r>
            <a:r>
              <a:rPr lang="zh-CN" altLang="en-US" dirty="0" smtClean="0"/>
              <a:t>角</a:t>
            </a:r>
            <a:endParaRPr lang="en-US" altLang="zh-CN" dirty="0" smtClean="0"/>
          </a:p>
          <a:p>
            <a:endParaRPr lang="en-US" altLang="zh-CN" dirty="0"/>
          </a:p>
          <a:p>
            <a:r>
              <a:rPr lang="zh-CN" altLang="en-US" dirty="0" smtClean="0"/>
              <a:t>再用同样的逻辑给出</a:t>
            </a:r>
            <a:r>
              <a:rPr lang="en-US" altLang="zh-CN" dirty="0"/>
              <a:t>1</a:t>
            </a:r>
            <a:r>
              <a:rPr lang="zh-CN" altLang="en-US" dirty="0" smtClean="0"/>
              <a:t>个</a:t>
            </a:r>
            <a:r>
              <a:rPr lang="en-US" altLang="zh-CN" dirty="0" smtClean="0"/>
              <a:t>1</a:t>
            </a:r>
            <a:r>
              <a:rPr lang="zh-CN" altLang="en-US" dirty="0" smtClean="0"/>
              <a:t>角的，变成</a:t>
            </a:r>
            <a:r>
              <a:rPr lang="en-US" altLang="zh-CN" dirty="0" smtClean="0"/>
              <a:t>1.3</a:t>
            </a:r>
            <a:r>
              <a:rPr lang="zh-CN" altLang="en-US" dirty="0" smtClean="0"/>
              <a:t>角</a:t>
            </a:r>
            <a:endParaRPr lang="en-US" altLang="zh-CN" dirty="0" smtClean="0"/>
          </a:p>
          <a:p>
            <a:endParaRPr lang="en-US" altLang="zh-CN" dirty="0"/>
          </a:p>
          <a:p>
            <a:r>
              <a:rPr lang="zh-CN" altLang="en-US" dirty="0" smtClean="0"/>
              <a:t>再给出一个</a:t>
            </a:r>
            <a:r>
              <a:rPr lang="en-US" altLang="zh-CN" dirty="0" smtClean="0"/>
              <a:t>1</a:t>
            </a:r>
            <a:r>
              <a:rPr lang="zh-CN" altLang="en-US" dirty="0" smtClean="0"/>
              <a:t>角的，变成</a:t>
            </a:r>
            <a:r>
              <a:rPr lang="en-US" altLang="zh-CN" dirty="0" smtClean="0"/>
              <a:t>3</a:t>
            </a:r>
            <a:r>
              <a:rPr lang="zh-CN" altLang="en-US" dirty="0" smtClean="0"/>
              <a:t>分</a:t>
            </a:r>
            <a:endParaRPr lang="en-US" altLang="zh-CN" dirty="0" smtClean="0"/>
          </a:p>
          <a:p>
            <a:endParaRPr lang="en-US" altLang="zh-CN" dirty="0"/>
          </a:p>
          <a:p>
            <a:r>
              <a:rPr lang="zh-CN" altLang="en-US" dirty="0" smtClean="0"/>
              <a:t>最后给</a:t>
            </a:r>
            <a:r>
              <a:rPr lang="en-US" altLang="zh-CN" dirty="0" smtClean="0"/>
              <a:t>3</a:t>
            </a:r>
            <a:r>
              <a:rPr lang="zh-CN" altLang="en-US" dirty="0" smtClean="0"/>
              <a:t>个</a:t>
            </a:r>
            <a:r>
              <a:rPr lang="en-US" altLang="zh-CN" dirty="0" smtClean="0"/>
              <a:t>1</a:t>
            </a:r>
            <a:r>
              <a:rPr lang="zh-CN" altLang="en-US" dirty="0" smtClean="0"/>
              <a:t>分的</a:t>
            </a:r>
            <a:endParaRPr lang="en-US" altLang="zh-CN" dirty="0" smtClean="0"/>
          </a:p>
          <a:p>
            <a:endParaRPr lang="en-US" altLang="zh-CN" dirty="0"/>
          </a:p>
          <a:p>
            <a:r>
              <a:rPr lang="zh-CN" altLang="en-US" dirty="0" smtClean="0"/>
              <a:t>方案中一共用了</a:t>
            </a:r>
            <a:r>
              <a:rPr lang="en-US" altLang="zh-CN" dirty="0" smtClean="0"/>
              <a:t>6</a:t>
            </a:r>
            <a:r>
              <a:rPr lang="zh-CN" altLang="en-US" dirty="0" smtClean="0"/>
              <a:t>个硬币给出了</a:t>
            </a:r>
            <a:r>
              <a:rPr lang="en-US" altLang="zh-CN" dirty="0" smtClean="0"/>
              <a:t>4.8</a:t>
            </a:r>
            <a:r>
              <a:rPr lang="zh-CN" altLang="en-US" dirty="0" smtClean="0"/>
              <a:t>角零钱</a:t>
            </a:r>
            <a:r>
              <a:rPr lang="en-US" altLang="zh-CN" dirty="0" smtClean="0"/>
              <a:t>——</a:t>
            </a:r>
            <a:r>
              <a:rPr lang="zh-CN" altLang="en-US" dirty="0" smtClean="0"/>
              <a:t>硬币最少的方案，最优的方案</a:t>
            </a:r>
            <a:endParaRPr lang="en-US" altLang="zh-CN" dirty="0" smtClean="0"/>
          </a:p>
          <a:p>
            <a:endParaRPr lang="en-US" altLang="zh-CN" dirty="0"/>
          </a:p>
          <a:p>
            <a:r>
              <a:rPr lang="zh-CN" altLang="en-US" dirty="0" smtClean="0"/>
              <a:t>贪婪法</a:t>
            </a:r>
            <a:r>
              <a:rPr lang="en-US" altLang="zh-CN" dirty="0" smtClean="0"/>
              <a:t>——</a:t>
            </a:r>
            <a:r>
              <a:rPr lang="zh-CN" altLang="en-US" dirty="0" smtClean="0"/>
              <a:t>贪心算法</a:t>
            </a:r>
            <a:endParaRPr lang="zh-CN" altLang="en-US" dirty="0"/>
          </a:p>
        </p:txBody>
      </p:sp>
      <p:sp>
        <p:nvSpPr>
          <p:cNvPr id="4" name="日期占位符 3"/>
          <p:cNvSpPr>
            <a:spLocks noGrp="1"/>
          </p:cNvSpPr>
          <p:nvPr>
            <p:ph type="dt" sz="half" idx="10"/>
          </p:nvPr>
        </p:nvSpPr>
        <p:spPr/>
        <p:txBody>
          <a:bodyPr/>
          <a:lstStyle/>
          <a:p>
            <a:fld id="{F6B46817-FDB2-43CD-91A6-BE9F6449C190}"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2</a:t>
            </a:fld>
            <a:endParaRPr lang="zh-CN" altLang="en-US"/>
          </a:p>
        </p:txBody>
      </p:sp>
    </p:spTree>
    <p:extLst>
      <p:ext uri="{BB962C8B-B14F-4D97-AF65-F5344CB8AC3E}">
        <p14:creationId xmlns:p14="http://schemas.microsoft.com/office/powerpoint/2010/main" val="2289911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哈夫曼树</a:t>
            </a:r>
            <a:r>
              <a:rPr lang="en-US" altLang="zh-CN" dirty="0" smtClean="0"/>
              <a:t>——</a:t>
            </a:r>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dirty="0" smtClean="0"/>
              <a:t>可以如何根据给定哈夫曼编码树得到所有字符的编码？</a:t>
            </a:r>
            <a:endParaRPr lang="en-US" altLang="zh-CN" dirty="0" smtClean="0"/>
          </a:p>
          <a:p>
            <a:endParaRPr lang="en-US" altLang="zh-CN" dirty="0"/>
          </a:p>
          <a:p>
            <a:r>
              <a:rPr lang="zh-CN" altLang="en-US" dirty="0" smtClean="0"/>
              <a:t>如何在不实际构造一棵哈夫曼树的情况下，生成一套哈夫曼编码？</a:t>
            </a:r>
            <a:endParaRPr lang="zh-CN" altLang="en-US" dirty="0"/>
          </a:p>
        </p:txBody>
      </p:sp>
      <p:sp>
        <p:nvSpPr>
          <p:cNvPr id="4" name="日期占位符 3"/>
          <p:cNvSpPr>
            <a:spLocks noGrp="1"/>
          </p:cNvSpPr>
          <p:nvPr>
            <p:ph type="dt" sz="half" idx="10"/>
          </p:nvPr>
        </p:nvSpPr>
        <p:spPr/>
        <p:txBody>
          <a:bodyPr/>
          <a:lstStyle/>
          <a:p>
            <a:fld id="{44955691-99D7-41B1-8C45-0543C85909E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20</a:t>
            </a:fld>
            <a:endParaRPr lang="zh-CN" altLang="en-US"/>
          </a:p>
        </p:txBody>
      </p:sp>
    </p:spTree>
    <p:extLst>
      <p:ext uri="{BB962C8B-B14F-4D97-AF65-F5344CB8AC3E}">
        <p14:creationId xmlns:p14="http://schemas.microsoft.com/office/powerpoint/2010/main" val="364890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lgn="ctr">
              <a:buNone/>
            </a:pPr>
            <a:endParaRPr lang="en-US" altLang="zh-CN" dirty="0" smtClean="0"/>
          </a:p>
          <a:p>
            <a:pPr marL="0" indent="0" algn="ctr">
              <a:buNone/>
            </a:pPr>
            <a:endParaRPr lang="en-US" altLang="zh-CN" dirty="0"/>
          </a:p>
          <a:p>
            <a:pPr marL="0" indent="0" algn="ctr">
              <a:buNone/>
            </a:pPr>
            <a:endParaRPr lang="en-US" altLang="zh-CN" dirty="0" smtClean="0"/>
          </a:p>
          <a:p>
            <a:pPr marL="0" indent="0" algn="ctr">
              <a:buNone/>
            </a:pPr>
            <a:endParaRPr lang="en-US" altLang="zh-CN" dirty="0"/>
          </a:p>
          <a:p>
            <a:pPr marL="0" indent="0" algn="ctr">
              <a:buNone/>
            </a:pPr>
            <a:endParaRPr lang="en-US" altLang="zh-CN" dirty="0" smtClean="0"/>
          </a:p>
          <a:p>
            <a:pPr marL="0" indent="0" algn="ctr">
              <a:buNone/>
            </a:pPr>
            <a:r>
              <a:rPr lang="zh-CN" altLang="en-US" sz="3600" dirty="0" smtClean="0"/>
              <a:t>谢 谢！</a:t>
            </a:r>
            <a:endParaRPr lang="zh-CN" altLang="en-US" sz="3600" dirty="0"/>
          </a:p>
        </p:txBody>
      </p:sp>
      <p:sp>
        <p:nvSpPr>
          <p:cNvPr id="4" name="日期占位符 3"/>
          <p:cNvSpPr>
            <a:spLocks noGrp="1"/>
          </p:cNvSpPr>
          <p:nvPr>
            <p:ph type="dt" sz="half" idx="10"/>
          </p:nvPr>
        </p:nvSpPr>
        <p:spPr/>
        <p:txBody>
          <a:bodyPr/>
          <a:lstStyle/>
          <a:p>
            <a:fld id="{919B8779-0CD5-4DED-87F0-8EB551FC3B4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21</a:t>
            </a:fld>
            <a:endParaRPr lang="zh-CN" altLang="en-US"/>
          </a:p>
        </p:txBody>
      </p:sp>
    </p:spTree>
    <p:extLst>
      <p:ext uri="{BB962C8B-B14F-4D97-AF65-F5344CB8AC3E}">
        <p14:creationId xmlns:p14="http://schemas.microsoft.com/office/powerpoint/2010/main" val="3925552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贪婪法的特点</a:t>
            </a:r>
            <a:endParaRPr lang="zh-CN" altLang="en-US" dirty="0"/>
          </a:p>
        </p:txBody>
      </p:sp>
      <p:sp>
        <p:nvSpPr>
          <p:cNvPr id="3" name="内容占位符 2"/>
          <p:cNvSpPr>
            <a:spLocks noGrp="1"/>
          </p:cNvSpPr>
          <p:nvPr>
            <p:ph idx="1"/>
          </p:nvPr>
        </p:nvSpPr>
        <p:spPr/>
        <p:txBody>
          <a:bodyPr/>
          <a:lstStyle/>
          <a:p>
            <a:r>
              <a:rPr lang="zh-CN" altLang="en-US" dirty="0" smtClean="0"/>
              <a:t>通过一系列步骤构造问题的解，每一步对目前构造的部分解作一个扩展，直到获得问题的完整解。</a:t>
            </a:r>
            <a:endParaRPr lang="en-US" altLang="zh-CN" dirty="0" smtClean="0"/>
          </a:p>
          <a:p>
            <a:endParaRPr lang="en-US" altLang="zh-CN" dirty="0"/>
          </a:p>
          <a:p>
            <a:r>
              <a:rPr lang="zh-CN" altLang="en-US" dirty="0" smtClean="0"/>
              <a:t>不只是用于最优解，当作一种通用的设计</a:t>
            </a:r>
            <a:r>
              <a:rPr lang="zh-CN" altLang="en-US" dirty="0" smtClean="0"/>
              <a:t>技术</a:t>
            </a:r>
            <a:endParaRPr lang="en-US" altLang="zh-CN" dirty="0"/>
          </a:p>
          <a:p>
            <a:r>
              <a:rPr lang="zh-CN" altLang="en-US" dirty="0" smtClean="0"/>
              <a:t>核心：每一步选择都必须满足以下条件</a:t>
            </a:r>
            <a:endParaRPr lang="en-US" altLang="zh-CN" dirty="0" smtClean="0"/>
          </a:p>
          <a:p>
            <a:pPr lvl="1"/>
            <a:r>
              <a:rPr lang="zh-CN" altLang="en-US" dirty="0" smtClean="0"/>
              <a:t>可行性：必须满足问题的约束</a:t>
            </a:r>
            <a:r>
              <a:rPr lang="en-US" altLang="zh-CN" dirty="0" smtClean="0"/>
              <a:t>——</a:t>
            </a:r>
            <a:r>
              <a:rPr lang="zh-CN" altLang="en-US" dirty="0" smtClean="0"/>
              <a:t>从给定的面值中选择组成比剩余金额小的数值</a:t>
            </a:r>
            <a:endParaRPr lang="en-US" altLang="zh-CN" dirty="0" smtClean="0"/>
          </a:p>
          <a:p>
            <a:pPr lvl="1"/>
            <a:r>
              <a:rPr lang="zh-CN" altLang="en-US" dirty="0" smtClean="0"/>
              <a:t>局部最优：当前已经有的部分解情况下，在当前步骤的所有可行选择中选择最佳</a:t>
            </a:r>
            <a:r>
              <a:rPr lang="en-US" altLang="zh-CN" dirty="0" smtClean="0"/>
              <a:t>——</a:t>
            </a:r>
            <a:r>
              <a:rPr lang="zh-CN" altLang="en-US" dirty="0" smtClean="0"/>
              <a:t>局部最佳</a:t>
            </a:r>
            <a:endParaRPr lang="en-US" altLang="zh-CN" dirty="0" smtClean="0"/>
          </a:p>
          <a:p>
            <a:pPr lvl="1"/>
            <a:r>
              <a:rPr lang="zh-CN" altLang="en-US" dirty="0" smtClean="0"/>
              <a:t>不可取消：选择一旦作出，进入下一个步骤后，之前的选择不可取消</a:t>
            </a:r>
            <a:endParaRPr lang="en-US" altLang="zh-CN" dirty="0" smtClean="0"/>
          </a:p>
          <a:p>
            <a:pPr lvl="1"/>
            <a:endParaRPr lang="en-US" altLang="zh-CN" dirty="0"/>
          </a:p>
          <a:p>
            <a:r>
              <a:rPr lang="zh-CN" altLang="en-US" dirty="0" smtClean="0"/>
              <a:t>贪婪到底是好是坏？</a:t>
            </a:r>
            <a:endParaRPr lang="en-US" altLang="zh-CN" dirty="0" smtClean="0"/>
          </a:p>
          <a:p>
            <a:pPr lvl="1"/>
            <a:r>
              <a:rPr lang="en-US" altLang="zh-CN" dirty="0" smtClean="0"/>
              <a:t>Greed, for lack of a better word, is good. ——《</a:t>
            </a:r>
            <a:r>
              <a:rPr lang="zh-CN" altLang="en-US" dirty="0" smtClean="0"/>
              <a:t>华尔街</a:t>
            </a:r>
            <a:r>
              <a:rPr lang="en-US" altLang="zh-CN" dirty="0" smtClean="0"/>
              <a:t>》</a:t>
            </a:r>
            <a:r>
              <a:rPr lang="zh-CN" altLang="en-US" dirty="0" smtClean="0"/>
              <a:t>台词</a:t>
            </a:r>
            <a:endParaRPr lang="en-US" altLang="zh-CN" dirty="0"/>
          </a:p>
          <a:p>
            <a:pPr lvl="1"/>
            <a:r>
              <a:rPr lang="zh-CN" altLang="en-US" dirty="0" smtClean="0"/>
              <a:t>算法问题中</a:t>
            </a:r>
            <a:endParaRPr lang="en-US" altLang="zh-CN" dirty="0" smtClean="0"/>
          </a:p>
          <a:p>
            <a:pPr lvl="2"/>
            <a:r>
              <a:rPr lang="zh-CN" altLang="en-US" dirty="0" smtClean="0"/>
              <a:t>有些问题，贪婪能够得到最优解</a:t>
            </a:r>
            <a:endParaRPr lang="en-US" altLang="zh-CN" dirty="0" smtClean="0"/>
          </a:p>
          <a:p>
            <a:pPr lvl="2"/>
            <a:r>
              <a:rPr lang="zh-CN" altLang="en-US" dirty="0" smtClean="0"/>
              <a:t>有些问题，只能得到接近最优解的解</a:t>
            </a:r>
            <a:r>
              <a:rPr lang="en-US" altLang="zh-CN" dirty="0" smtClean="0"/>
              <a:t>——</a:t>
            </a:r>
            <a:r>
              <a:rPr lang="zh-CN" altLang="en-US" dirty="0" smtClean="0"/>
              <a:t>可能省时省力</a:t>
            </a:r>
            <a:endParaRPr lang="en-US" altLang="zh-CN" dirty="0" smtClean="0"/>
          </a:p>
          <a:p>
            <a:r>
              <a:rPr lang="zh-CN" altLang="en-US" dirty="0" smtClean="0"/>
              <a:t>过桥问题</a:t>
            </a:r>
            <a:r>
              <a:rPr lang="en-US" altLang="zh-CN" dirty="0" smtClean="0"/>
              <a:t>——</a:t>
            </a:r>
            <a:r>
              <a:rPr lang="zh-CN" altLang="en-US" dirty="0" smtClean="0"/>
              <a:t>设计贪婪方案</a:t>
            </a:r>
            <a:endParaRPr lang="en-US" altLang="zh-CN" dirty="0" smtClean="0"/>
          </a:p>
          <a:p>
            <a:pPr lvl="1"/>
            <a:r>
              <a:rPr lang="zh-CN" altLang="en-US" dirty="0" smtClean="0"/>
              <a:t>在</a:t>
            </a:r>
            <a:r>
              <a:rPr lang="zh-CN" altLang="en-US" dirty="0"/>
              <a:t>一个月黑风高的夜晚，有</a:t>
            </a:r>
            <a:r>
              <a:rPr lang="en-US" altLang="zh-CN" dirty="0"/>
              <a:t>N</a:t>
            </a:r>
            <a:r>
              <a:rPr lang="zh-CN" altLang="en-US" dirty="0"/>
              <a:t>个人要过桥，他们只有一盏灯，桥很窄，每次最多只能允许两个人过桥，现在告诉你每个人过桥需要的时间，问你最少需要多少时间能使得所有的人都过桥</a:t>
            </a:r>
            <a:r>
              <a:rPr lang="zh-CN" altLang="en-US" dirty="0" smtClean="0"/>
              <a:t>。（</a:t>
            </a:r>
            <a:r>
              <a:rPr lang="zh-CN" altLang="en-US" dirty="0"/>
              <a:t>如果两个人的过桥时间不同，则他们一起过桥的时间按照过桥慢的人的时间算。）</a:t>
            </a:r>
          </a:p>
          <a:p>
            <a:endParaRPr lang="en-US" altLang="zh-CN" dirty="0" smtClean="0"/>
          </a:p>
        </p:txBody>
      </p:sp>
      <p:sp>
        <p:nvSpPr>
          <p:cNvPr id="4" name="日期占位符 3"/>
          <p:cNvSpPr>
            <a:spLocks noGrp="1"/>
          </p:cNvSpPr>
          <p:nvPr>
            <p:ph type="dt" sz="half" idx="10"/>
          </p:nvPr>
        </p:nvSpPr>
        <p:spPr/>
        <p:txBody>
          <a:bodyPr/>
          <a:lstStyle/>
          <a:p>
            <a:fld id="{9C9C815F-1781-4FB4-B5E9-2CE08BD0D477}"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3</a:t>
            </a:fld>
            <a:endParaRPr lang="zh-CN" altLang="en-US"/>
          </a:p>
        </p:txBody>
      </p:sp>
    </p:spTree>
    <p:extLst>
      <p:ext uri="{BB962C8B-B14F-4D97-AF65-F5344CB8AC3E}">
        <p14:creationId xmlns:p14="http://schemas.microsoft.com/office/powerpoint/2010/main" val="241781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a:t>
            </a:r>
            <a:endParaRPr lang="zh-CN" altLang="en-US" dirty="0"/>
          </a:p>
        </p:txBody>
      </p:sp>
      <p:sp>
        <p:nvSpPr>
          <p:cNvPr id="3" name="内容占位符 2"/>
          <p:cNvSpPr>
            <a:spLocks noGrp="1"/>
          </p:cNvSpPr>
          <p:nvPr>
            <p:ph idx="1"/>
          </p:nvPr>
        </p:nvSpPr>
        <p:spPr/>
        <p:txBody>
          <a:bodyPr/>
          <a:lstStyle/>
          <a:p>
            <a:r>
              <a:rPr lang="zh-CN" altLang="en-US" dirty="0" smtClean="0"/>
              <a:t>最小生成树算法</a:t>
            </a:r>
            <a:endParaRPr lang="en-US" altLang="zh-CN" dirty="0" smtClean="0"/>
          </a:p>
          <a:p>
            <a:pPr lvl="1"/>
            <a:r>
              <a:rPr lang="en-US" altLang="zh-CN" dirty="0" smtClean="0"/>
              <a:t>Prim</a:t>
            </a:r>
            <a:r>
              <a:rPr lang="zh-CN" altLang="en-US" dirty="0" smtClean="0"/>
              <a:t>算法（</a:t>
            </a:r>
            <a:r>
              <a:rPr lang="zh-CN" altLang="en-US" dirty="0"/>
              <a:t>普里姆</a:t>
            </a:r>
            <a:r>
              <a:rPr lang="zh-CN" altLang="en-US" dirty="0" smtClean="0"/>
              <a:t>）</a:t>
            </a:r>
            <a:endParaRPr lang="en-US" altLang="zh-CN" dirty="0" smtClean="0"/>
          </a:p>
          <a:p>
            <a:pPr lvl="1"/>
            <a:r>
              <a:rPr lang="en-US" altLang="zh-CN" dirty="0" err="1" smtClean="0"/>
              <a:t>Kruskal</a:t>
            </a:r>
            <a:r>
              <a:rPr lang="zh-CN" altLang="en-US" dirty="0" smtClean="0"/>
              <a:t>算法（克鲁斯卡尔）</a:t>
            </a:r>
            <a:endParaRPr lang="en-US" altLang="zh-CN" dirty="0" smtClean="0"/>
          </a:p>
          <a:p>
            <a:pPr lvl="1"/>
            <a:endParaRPr lang="en-US" altLang="zh-CN" dirty="0"/>
          </a:p>
          <a:p>
            <a:r>
              <a:rPr lang="zh-CN" altLang="en-US" dirty="0" smtClean="0"/>
              <a:t>单起点最短路径算法</a:t>
            </a:r>
            <a:r>
              <a:rPr lang="en-US" altLang="zh-CN" dirty="0" smtClean="0"/>
              <a:t>——</a:t>
            </a:r>
            <a:r>
              <a:rPr lang="en-US" altLang="zh-CN" dirty="0" err="1" smtClean="0"/>
              <a:t>Dijkstra</a:t>
            </a:r>
            <a:r>
              <a:rPr lang="zh-CN" altLang="en-US" dirty="0" smtClean="0"/>
              <a:t>算法（</a:t>
            </a:r>
            <a:r>
              <a:rPr lang="zh-CN" altLang="en-US" dirty="0"/>
              <a:t>迪杰斯特拉</a:t>
            </a:r>
            <a:r>
              <a:rPr lang="zh-CN" altLang="en-US" dirty="0" smtClean="0"/>
              <a:t>）</a:t>
            </a:r>
            <a:endParaRPr lang="en-US" altLang="zh-CN" dirty="0" smtClean="0"/>
          </a:p>
          <a:p>
            <a:endParaRPr lang="en-US" altLang="zh-CN" dirty="0"/>
          </a:p>
          <a:p>
            <a:r>
              <a:rPr lang="zh-CN" altLang="en-US" dirty="0" smtClean="0"/>
              <a:t>哈夫曼树</a:t>
            </a:r>
            <a:endParaRPr lang="zh-CN" altLang="en-US" dirty="0"/>
          </a:p>
        </p:txBody>
      </p:sp>
      <p:sp>
        <p:nvSpPr>
          <p:cNvPr id="4" name="日期占位符 3"/>
          <p:cNvSpPr>
            <a:spLocks noGrp="1"/>
          </p:cNvSpPr>
          <p:nvPr>
            <p:ph type="dt" sz="half" idx="10"/>
          </p:nvPr>
        </p:nvSpPr>
        <p:spPr/>
        <p:txBody>
          <a:bodyPr/>
          <a:lstStyle/>
          <a:p>
            <a:fld id="{66165D90-2D5E-4293-9FBC-B2384036D81A}"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4</a:t>
            </a:fld>
            <a:endParaRPr lang="zh-CN" altLang="en-US"/>
          </a:p>
        </p:txBody>
      </p:sp>
    </p:spTree>
    <p:extLst>
      <p:ext uri="{BB962C8B-B14F-4D97-AF65-F5344CB8AC3E}">
        <p14:creationId xmlns:p14="http://schemas.microsoft.com/office/powerpoint/2010/main" val="4005475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Prim</a:t>
            </a:r>
            <a:r>
              <a:rPr lang="zh-CN" altLang="en-US" dirty="0" smtClean="0"/>
              <a:t>算法</a:t>
            </a:r>
            <a:r>
              <a:rPr lang="en-US" altLang="zh-CN" dirty="0" smtClean="0"/>
              <a:t>——</a:t>
            </a:r>
            <a:r>
              <a:rPr lang="zh-CN" altLang="en-US" dirty="0" smtClean="0"/>
              <a:t>最小生成树问题</a:t>
            </a:r>
            <a:endParaRPr lang="zh-CN" altLang="en-US" dirty="0"/>
          </a:p>
        </p:txBody>
      </p:sp>
      <p:sp>
        <p:nvSpPr>
          <p:cNvPr id="3" name="内容占位符 2"/>
          <p:cNvSpPr>
            <a:spLocks noGrp="1"/>
          </p:cNvSpPr>
          <p:nvPr>
            <p:ph idx="1"/>
          </p:nvPr>
        </p:nvSpPr>
        <p:spPr/>
        <p:txBody>
          <a:bodyPr/>
          <a:lstStyle/>
          <a:p>
            <a:r>
              <a:rPr lang="zh-CN" altLang="en-US" dirty="0" smtClean="0"/>
              <a:t>问题：给定</a:t>
            </a:r>
            <a:r>
              <a:rPr lang="en-US" altLang="zh-CN" dirty="0" smtClean="0"/>
              <a:t>n</a:t>
            </a:r>
            <a:r>
              <a:rPr lang="zh-CN" altLang="en-US" dirty="0" smtClean="0"/>
              <a:t>个点，把它们按照一种成本最低的方式连接起来，使得每一对点之间都有一条路径。</a:t>
            </a:r>
            <a:endParaRPr lang="en-US" altLang="zh-CN" dirty="0" smtClean="0"/>
          </a:p>
          <a:p>
            <a:pPr lvl="1"/>
            <a:r>
              <a:rPr lang="zh-CN" altLang="en-US" dirty="0" smtClean="0"/>
              <a:t>用图中的顶点表示这些点</a:t>
            </a:r>
            <a:endParaRPr lang="en-US" altLang="zh-CN" dirty="0" smtClean="0"/>
          </a:p>
          <a:p>
            <a:pPr lvl="1"/>
            <a:r>
              <a:rPr lang="zh-CN" altLang="en-US" dirty="0" smtClean="0"/>
              <a:t>可能的连接用图中的边表示</a:t>
            </a:r>
            <a:endParaRPr lang="en-US" altLang="zh-CN" dirty="0" smtClean="0"/>
          </a:p>
          <a:p>
            <a:pPr lvl="1"/>
            <a:r>
              <a:rPr lang="zh-CN" altLang="en-US" dirty="0" smtClean="0"/>
              <a:t>考虑连接成本，使用边的权重表示</a:t>
            </a:r>
            <a:endParaRPr lang="en-US" altLang="zh-CN" dirty="0" smtClean="0"/>
          </a:p>
          <a:p>
            <a:pPr lvl="1"/>
            <a:r>
              <a:rPr lang="zh-CN" altLang="en-US" dirty="0" smtClean="0"/>
              <a:t>则转变为一个最小生成树问题</a:t>
            </a:r>
            <a:endParaRPr lang="en-US" altLang="zh-CN" dirty="0"/>
          </a:p>
          <a:p>
            <a:endParaRPr lang="en-US" altLang="zh-CN" dirty="0" smtClean="0"/>
          </a:p>
          <a:p>
            <a:r>
              <a:rPr lang="zh-CN" altLang="en-US" b="1" dirty="0" smtClean="0"/>
              <a:t>最小生成树问题</a:t>
            </a:r>
            <a:r>
              <a:rPr lang="zh-CN" altLang="en-US" dirty="0" smtClean="0"/>
              <a:t>定义：</a:t>
            </a:r>
            <a:endParaRPr lang="en-US" altLang="zh-CN" dirty="0" smtClean="0"/>
          </a:p>
          <a:p>
            <a:pPr lvl="1"/>
            <a:r>
              <a:rPr lang="zh-CN" altLang="en-US" dirty="0" smtClean="0"/>
              <a:t>连通图的一棵</a:t>
            </a:r>
            <a:r>
              <a:rPr lang="zh-CN" altLang="en-US" b="1" dirty="0" smtClean="0"/>
              <a:t>生成树</a:t>
            </a:r>
            <a:r>
              <a:rPr lang="zh-CN" altLang="en-US" dirty="0" smtClean="0"/>
              <a:t>是包含图的所有顶点的连通无环子图，也就是一棵树。加权连通图的一棵</a:t>
            </a:r>
            <a:r>
              <a:rPr lang="zh-CN" altLang="en-US" b="1" dirty="0" smtClean="0"/>
              <a:t>最小生成树</a:t>
            </a:r>
            <a:r>
              <a:rPr lang="zh-CN" altLang="en-US" dirty="0" smtClean="0"/>
              <a:t>是图的一棵权重最小的生成树，其中，树的</a:t>
            </a:r>
            <a:r>
              <a:rPr lang="zh-CN" altLang="en-US" b="1" dirty="0" smtClean="0"/>
              <a:t>权重</a:t>
            </a:r>
            <a:r>
              <a:rPr lang="zh-CN" altLang="en-US" dirty="0" smtClean="0"/>
              <a:t>定义为所有边的权重总和。</a:t>
            </a:r>
            <a:r>
              <a:rPr lang="zh-CN" altLang="en-US" b="1" dirty="0" smtClean="0"/>
              <a:t>最小生成树问题</a:t>
            </a:r>
            <a:r>
              <a:rPr lang="zh-CN" altLang="en-US" dirty="0" smtClean="0"/>
              <a:t>就是求一个给定的加权连通图的最小生成树问题。</a:t>
            </a:r>
            <a:endParaRPr lang="en-US" altLang="zh-CN" dirty="0"/>
          </a:p>
          <a:p>
            <a:endParaRPr lang="en-US" altLang="zh-CN" dirty="0" smtClean="0"/>
          </a:p>
          <a:p>
            <a:r>
              <a:rPr lang="zh-CN" altLang="en-US" dirty="0"/>
              <a:t>蛮</a:t>
            </a:r>
            <a:r>
              <a:rPr lang="zh-CN" altLang="en-US" dirty="0" smtClean="0"/>
              <a:t>力法</a:t>
            </a:r>
            <a:endParaRPr lang="en-US" altLang="zh-CN" dirty="0" smtClean="0"/>
          </a:p>
          <a:p>
            <a:pPr lvl="1"/>
            <a:r>
              <a:rPr lang="zh-CN" altLang="en-US" dirty="0" smtClean="0"/>
              <a:t>随着图的规模增长，生成树的数量呈指数增长（稠密图）</a:t>
            </a:r>
            <a:endParaRPr lang="en-US" altLang="zh-CN" dirty="0" smtClean="0"/>
          </a:p>
          <a:p>
            <a:pPr lvl="1"/>
            <a:r>
              <a:rPr lang="zh-CN" altLang="en-US" dirty="0" smtClean="0"/>
              <a:t>生成一个给定图的所有生成树也很困难</a:t>
            </a:r>
            <a:endParaRPr lang="en-US" altLang="zh-CN" dirty="0" smtClean="0"/>
          </a:p>
          <a:p>
            <a:pPr lvl="1"/>
            <a:endParaRPr lang="en-US" altLang="zh-CN" dirty="0"/>
          </a:p>
          <a:p>
            <a:pPr lvl="1"/>
            <a:r>
              <a:rPr lang="zh-CN" altLang="en-US" dirty="0" smtClean="0"/>
              <a:t>参考“最优二叉查找树问题中二叉查找树个数</a:t>
            </a:r>
            <a:r>
              <a:rPr lang="en-US" altLang="zh-CN" dirty="0" smtClean="0"/>
              <a:t>——</a:t>
            </a:r>
            <a:r>
              <a:rPr lang="zh-CN" altLang="en-US" dirty="0" smtClean="0"/>
              <a:t>卡特兰数”</a:t>
            </a:r>
            <a:endParaRPr lang="zh-CN" altLang="en-US" dirty="0"/>
          </a:p>
        </p:txBody>
      </p:sp>
      <p:pic>
        <p:nvPicPr>
          <p:cNvPr id="4" name="图片 3"/>
          <p:cNvPicPr>
            <a:picLocks noChangeAspect="1"/>
          </p:cNvPicPr>
          <p:nvPr/>
        </p:nvPicPr>
        <p:blipFill>
          <a:blip r:embed="rId2"/>
          <a:stretch>
            <a:fillRect/>
          </a:stretch>
        </p:blipFill>
        <p:spPr>
          <a:xfrm>
            <a:off x="5225189" y="1863085"/>
            <a:ext cx="3482595" cy="1633972"/>
          </a:xfrm>
          <a:prstGeom prst="rect">
            <a:avLst/>
          </a:prstGeom>
        </p:spPr>
      </p:pic>
      <p:pic>
        <p:nvPicPr>
          <p:cNvPr id="5" name="图片 4"/>
          <p:cNvPicPr>
            <a:picLocks noChangeAspect="1"/>
          </p:cNvPicPr>
          <p:nvPr/>
        </p:nvPicPr>
        <p:blipFill>
          <a:blip r:embed="rId3"/>
          <a:stretch>
            <a:fillRect/>
          </a:stretch>
        </p:blipFill>
        <p:spPr>
          <a:xfrm>
            <a:off x="5363121" y="4034141"/>
            <a:ext cx="3247482" cy="1581188"/>
          </a:xfrm>
          <a:prstGeom prst="rect">
            <a:avLst/>
          </a:prstGeom>
        </p:spPr>
      </p:pic>
      <p:sp>
        <p:nvSpPr>
          <p:cNvPr id="6" name="日期占位符 5"/>
          <p:cNvSpPr>
            <a:spLocks noGrp="1"/>
          </p:cNvSpPr>
          <p:nvPr>
            <p:ph type="dt" sz="half" idx="10"/>
          </p:nvPr>
        </p:nvSpPr>
        <p:spPr/>
        <p:txBody>
          <a:bodyPr/>
          <a:lstStyle/>
          <a:p>
            <a:fld id="{120F42E4-91A8-42FD-B733-0E510A071023}" type="datetime1">
              <a:rPr lang="zh-CN" altLang="en-US" smtClean="0"/>
              <a:t>2019/3/11</a:t>
            </a:fld>
            <a:endParaRPr lang="zh-CN" altLang="en-US"/>
          </a:p>
        </p:txBody>
      </p:sp>
      <p:sp>
        <p:nvSpPr>
          <p:cNvPr id="7" name="灯片编号占位符 6"/>
          <p:cNvSpPr>
            <a:spLocks noGrp="1"/>
          </p:cNvSpPr>
          <p:nvPr>
            <p:ph type="sldNum" sz="quarter" idx="12"/>
          </p:nvPr>
        </p:nvSpPr>
        <p:spPr/>
        <p:txBody>
          <a:bodyPr/>
          <a:lstStyle/>
          <a:p>
            <a:fld id="{3F769AD3-636C-4583-9912-BE9DB57EB6C4}" type="slidenum">
              <a:rPr lang="zh-CN" altLang="en-US" smtClean="0"/>
              <a:t>5</a:t>
            </a:fld>
            <a:endParaRPr lang="zh-CN" altLang="en-US"/>
          </a:p>
        </p:txBody>
      </p:sp>
    </p:spTree>
    <p:extLst>
      <p:ext uri="{BB962C8B-B14F-4D97-AF65-F5344CB8AC3E}">
        <p14:creationId xmlns:p14="http://schemas.microsoft.com/office/powerpoint/2010/main" val="4016904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图的生成树数量问题</a:t>
            </a:r>
            <a:endParaRPr lang="zh-CN" altLang="en-US" dirty="0"/>
          </a:p>
        </p:txBody>
      </p:sp>
      <p:sp>
        <p:nvSpPr>
          <p:cNvPr id="3" name="内容占位符 2"/>
          <p:cNvSpPr>
            <a:spLocks noGrp="1"/>
          </p:cNvSpPr>
          <p:nvPr>
            <p:ph idx="1"/>
          </p:nvPr>
        </p:nvSpPr>
        <p:spPr/>
        <p:txBody>
          <a:bodyPr/>
          <a:lstStyle/>
          <a:p>
            <a:r>
              <a:rPr lang="zh-CN" altLang="en-US" dirty="0"/>
              <a:t>解决：</a:t>
            </a:r>
            <a:r>
              <a:rPr lang="en-US" altLang="zh-CN" dirty="0"/>
              <a:t>Matrix-tree</a:t>
            </a:r>
            <a:r>
              <a:rPr lang="zh-CN" altLang="en-US" dirty="0"/>
              <a:t>定理</a:t>
            </a:r>
          </a:p>
          <a:p>
            <a:pPr lvl="1"/>
            <a:r>
              <a:rPr lang="zh-CN" altLang="en-US" dirty="0"/>
              <a:t>对于图 </a:t>
            </a:r>
            <a:r>
              <a:rPr lang="en-US" altLang="zh-CN" dirty="0"/>
              <a:t>G</a:t>
            </a:r>
            <a:r>
              <a:rPr lang="zh-CN" altLang="en-US" dirty="0"/>
              <a:t>：</a:t>
            </a:r>
          </a:p>
          <a:p>
            <a:pPr lvl="2"/>
            <a:r>
              <a:rPr lang="en-US" altLang="zh-CN" dirty="0"/>
              <a:t>(1)G</a:t>
            </a:r>
            <a:r>
              <a:rPr lang="zh-CN" altLang="en-US" dirty="0"/>
              <a:t>的度数矩阵</a:t>
            </a:r>
            <a:r>
              <a:rPr lang="en-US" altLang="zh-CN" dirty="0"/>
              <a:t>D[G]</a:t>
            </a:r>
            <a:r>
              <a:rPr lang="zh-CN" altLang="en-US" dirty="0"/>
              <a:t>是一个</a:t>
            </a:r>
            <a:r>
              <a:rPr lang="en-US" altLang="zh-CN" dirty="0"/>
              <a:t>n*n</a:t>
            </a:r>
            <a:r>
              <a:rPr lang="zh-CN" altLang="en-US" dirty="0"/>
              <a:t>的矩阵</a:t>
            </a:r>
            <a:r>
              <a:rPr lang="en-US" altLang="zh-CN" dirty="0"/>
              <a:t>,</a:t>
            </a:r>
            <a:r>
              <a:rPr lang="zh-CN" altLang="en-US" dirty="0"/>
              <a:t>并且满足</a:t>
            </a:r>
            <a:r>
              <a:rPr lang="en-US" altLang="zh-CN" dirty="0"/>
              <a:t>:</a:t>
            </a:r>
            <a:r>
              <a:rPr lang="zh-CN" altLang="en-US" dirty="0"/>
              <a:t>当</a:t>
            </a:r>
            <a:r>
              <a:rPr lang="en-US" altLang="zh-CN" dirty="0" err="1"/>
              <a:t>i≠j</a:t>
            </a:r>
            <a:r>
              <a:rPr lang="zh-CN" altLang="en-US" dirty="0"/>
              <a:t>时</a:t>
            </a:r>
            <a:r>
              <a:rPr lang="en-US" altLang="zh-CN" dirty="0"/>
              <a:t>,</a:t>
            </a:r>
            <a:r>
              <a:rPr lang="en-US" altLang="zh-CN" dirty="0" err="1"/>
              <a:t>dij</a:t>
            </a:r>
            <a:r>
              <a:rPr lang="en-US" altLang="zh-CN" dirty="0"/>
              <a:t>=0;</a:t>
            </a:r>
            <a:r>
              <a:rPr lang="zh-CN" altLang="en-US" dirty="0"/>
              <a:t>当</a:t>
            </a:r>
            <a:r>
              <a:rPr lang="en-US" altLang="zh-CN" dirty="0"/>
              <a:t>i=j</a:t>
            </a:r>
            <a:r>
              <a:rPr lang="zh-CN" altLang="en-US" dirty="0"/>
              <a:t>时</a:t>
            </a:r>
            <a:r>
              <a:rPr lang="en-US" altLang="zh-CN" dirty="0"/>
              <a:t>,</a:t>
            </a:r>
            <a:r>
              <a:rPr lang="en-US" altLang="zh-CN" dirty="0" err="1"/>
              <a:t>dij</a:t>
            </a:r>
            <a:r>
              <a:rPr lang="zh-CN" altLang="en-US" dirty="0"/>
              <a:t>等于</a:t>
            </a:r>
            <a:r>
              <a:rPr lang="en-US" altLang="zh-CN" dirty="0"/>
              <a:t>vi</a:t>
            </a:r>
            <a:r>
              <a:rPr lang="zh-CN" altLang="en-US" dirty="0"/>
              <a:t>的度数</a:t>
            </a:r>
            <a:r>
              <a:rPr lang="en-US" altLang="zh-CN" dirty="0" smtClean="0"/>
              <a:t>;</a:t>
            </a:r>
          </a:p>
          <a:p>
            <a:pPr lvl="2"/>
            <a:r>
              <a:rPr lang="en-US" altLang="zh-CN" dirty="0" smtClean="0"/>
              <a:t>(</a:t>
            </a:r>
            <a:r>
              <a:rPr lang="en-US" altLang="zh-CN" dirty="0"/>
              <a:t>2)G</a:t>
            </a:r>
            <a:r>
              <a:rPr lang="zh-CN" altLang="en-US" dirty="0"/>
              <a:t>的邻接矩阵</a:t>
            </a:r>
            <a:r>
              <a:rPr lang="en-US" altLang="zh-CN" dirty="0"/>
              <a:t>A[G]</a:t>
            </a:r>
            <a:r>
              <a:rPr lang="zh-CN" altLang="en-US" dirty="0"/>
              <a:t>是一个</a:t>
            </a:r>
            <a:r>
              <a:rPr lang="en-US" altLang="zh-CN" dirty="0"/>
              <a:t>n*n</a:t>
            </a:r>
            <a:r>
              <a:rPr lang="zh-CN" altLang="en-US" dirty="0"/>
              <a:t>的矩阵</a:t>
            </a:r>
            <a:r>
              <a:rPr lang="en-US" altLang="zh-CN" dirty="0"/>
              <a:t>,</a:t>
            </a:r>
            <a:r>
              <a:rPr lang="zh-CN" altLang="en-US" dirty="0"/>
              <a:t>并且满足</a:t>
            </a:r>
            <a:r>
              <a:rPr lang="en-US" altLang="zh-CN" dirty="0"/>
              <a:t>:</a:t>
            </a:r>
            <a:r>
              <a:rPr lang="zh-CN" altLang="en-US" dirty="0"/>
              <a:t>如果</a:t>
            </a:r>
            <a:r>
              <a:rPr lang="en-US" altLang="zh-CN" dirty="0" err="1"/>
              <a:t>vi,vj</a:t>
            </a:r>
            <a:r>
              <a:rPr lang="zh-CN" altLang="en-US" dirty="0"/>
              <a:t>之间有边直接</a:t>
            </a:r>
            <a:r>
              <a:rPr lang="en-US" altLang="zh-CN" dirty="0" err="1"/>
              <a:t>dfawe</a:t>
            </a:r>
            <a:r>
              <a:rPr lang="zh-CN" altLang="en-US" dirty="0"/>
              <a:t>相连</a:t>
            </a:r>
            <a:r>
              <a:rPr lang="en-US" altLang="zh-CN" dirty="0"/>
              <a:t>,</a:t>
            </a:r>
            <a:r>
              <a:rPr lang="zh-CN" altLang="en-US" dirty="0"/>
              <a:t>则</a:t>
            </a:r>
            <a:r>
              <a:rPr lang="en-US" altLang="zh-CN" dirty="0" err="1"/>
              <a:t>aij</a:t>
            </a:r>
            <a:r>
              <a:rPr lang="en-US" altLang="zh-CN" dirty="0"/>
              <a:t>=1,</a:t>
            </a:r>
            <a:r>
              <a:rPr lang="zh-CN" altLang="en-US" dirty="0"/>
              <a:t>否则为</a:t>
            </a:r>
            <a:r>
              <a:rPr lang="en-US" altLang="zh-CN" dirty="0"/>
              <a:t>0</a:t>
            </a:r>
            <a:r>
              <a:rPr lang="en-US" altLang="zh-CN" dirty="0" smtClean="0"/>
              <a:t>;</a:t>
            </a:r>
          </a:p>
          <a:p>
            <a:pPr lvl="2"/>
            <a:r>
              <a:rPr lang="zh-CN" altLang="en-US" dirty="0" smtClean="0"/>
              <a:t>定义</a:t>
            </a:r>
            <a:r>
              <a:rPr lang="zh-CN" altLang="en-US" dirty="0"/>
              <a:t>图</a:t>
            </a:r>
            <a:r>
              <a:rPr lang="en-US" altLang="zh-CN" dirty="0"/>
              <a:t>G</a:t>
            </a:r>
            <a:r>
              <a:rPr lang="zh-CN" altLang="en-US" dirty="0"/>
              <a:t>的</a:t>
            </a:r>
            <a:r>
              <a:rPr lang="en-US" altLang="zh-CN" dirty="0"/>
              <a:t>Kirchhoff</a:t>
            </a:r>
            <a:r>
              <a:rPr lang="zh-CN" altLang="en-US" dirty="0"/>
              <a:t>矩阵</a:t>
            </a:r>
            <a:r>
              <a:rPr lang="en-US" altLang="zh-CN" dirty="0"/>
              <a:t>C[G]</a:t>
            </a:r>
            <a:r>
              <a:rPr lang="zh-CN" altLang="en-US" dirty="0"/>
              <a:t>为</a:t>
            </a:r>
            <a:r>
              <a:rPr lang="en-US" altLang="zh-CN" dirty="0"/>
              <a:t>C[G]=D[G]-A[G</a:t>
            </a:r>
            <a:r>
              <a:rPr lang="en-US" altLang="zh-CN" dirty="0" smtClean="0"/>
              <a:t>];</a:t>
            </a:r>
          </a:p>
          <a:p>
            <a:pPr lvl="1"/>
            <a:r>
              <a:rPr lang="en-US" altLang="zh-CN" dirty="0" smtClean="0"/>
              <a:t>Matrix-Tree</a:t>
            </a:r>
            <a:r>
              <a:rPr lang="zh-CN" altLang="en-US" dirty="0"/>
              <a:t>定理</a:t>
            </a:r>
            <a:r>
              <a:rPr lang="en-US" altLang="zh-CN" dirty="0" smtClean="0"/>
              <a:t>:</a:t>
            </a:r>
          </a:p>
          <a:p>
            <a:pPr lvl="2"/>
            <a:r>
              <a:rPr lang="en-US" altLang="zh-CN" dirty="0" smtClean="0"/>
              <a:t>G</a:t>
            </a:r>
            <a:r>
              <a:rPr lang="zh-CN" altLang="en-US" dirty="0"/>
              <a:t>的所有不同的生成树的个数等于其</a:t>
            </a:r>
            <a:r>
              <a:rPr lang="en-US" altLang="zh-CN" dirty="0"/>
              <a:t>Kirchhoff</a:t>
            </a:r>
            <a:r>
              <a:rPr lang="zh-CN" altLang="en-US" dirty="0"/>
              <a:t>矩阵</a:t>
            </a:r>
            <a:r>
              <a:rPr lang="en-US" altLang="zh-CN" dirty="0"/>
              <a:t>C[G]</a:t>
            </a:r>
            <a:r>
              <a:rPr lang="zh-CN" altLang="en-US" dirty="0"/>
              <a:t>任何一个</a:t>
            </a:r>
            <a:r>
              <a:rPr lang="en-US" altLang="zh-CN" dirty="0"/>
              <a:t>n-1</a:t>
            </a:r>
            <a:r>
              <a:rPr lang="zh-CN" altLang="en-US" dirty="0"/>
              <a:t>阶主子式的行列式的绝对值</a:t>
            </a:r>
            <a:r>
              <a:rPr lang="zh-CN" altLang="en-US" dirty="0" smtClean="0"/>
              <a:t>；</a:t>
            </a:r>
            <a:endParaRPr lang="en-US" altLang="zh-CN" dirty="0" smtClean="0"/>
          </a:p>
          <a:p>
            <a:pPr lvl="2"/>
            <a:r>
              <a:rPr lang="zh-CN" altLang="en-US" dirty="0" smtClean="0"/>
              <a:t>所谓</a:t>
            </a:r>
            <a:r>
              <a:rPr lang="en-US" altLang="zh-CN" dirty="0"/>
              <a:t>n-1</a:t>
            </a:r>
            <a:r>
              <a:rPr lang="zh-CN" altLang="en-US" dirty="0"/>
              <a:t>阶主子式</a:t>
            </a:r>
            <a:r>
              <a:rPr lang="en-US" altLang="zh-CN" dirty="0"/>
              <a:t>,</a:t>
            </a:r>
            <a:r>
              <a:rPr lang="zh-CN" altLang="en-US" dirty="0"/>
              <a:t>就是对于</a:t>
            </a:r>
            <a:r>
              <a:rPr lang="en-US" altLang="zh-CN" dirty="0"/>
              <a:t>r(</a:t>
            </a:r>
            <a:r>
              <a:rPr lang="en-US" altLang="zh-CN" dirty="0" err="1"/>
              <a:t>1≤r≤n</a:t>
            </a:r>
            <a:r>
              <a:rPr lang="en-US" altLang="zh-CN" dirty="0"/>
              <a:t>),</a:t>
            </a:r>
            <a:r>
              <a:rPr lang="zh-CN" altLang="en-US" dirty="0"/>
              <a:t>将</a:t>
            </a:r>
            <a:r>
              <a:rPr lang="en-US" altLang="zh-CN" dirty="0"/>
              <a:t>C[G]</a:t>
            </a:r>
            <a:r>
              <a:rPr lang="zh-CN" altLang="en-US" dirty="0"/>
              <a:t>的第</a:t>
            </a:r>
            <a:r>
              <a:rPr lang="en-US" altLang="zh-CN" dirty="0"/>
              <a:t>r</a:t>
            </a:r>
            <a:r>
              <a:rPr lang="zh-CN" altLang="en-US" dirty="0"/>
              <a:t>行</a:t>
            </a:r>
            <a:r>
              <a:rPr lang="en-US" altLang="zh-CN" dirty="0"/>
              <a:t>,</a:t>
            </a:r>
            <a:r>
              <a:rPr lang="zh-CN" altLang="en-US" dirty="0"/>
              <a:t>第</a:t>
            </a:r>
            <a:r>
              <a:rPr lang="en-US" altLang="zh-CN" dirty="0"/>
              <a:t>r</a:t>
            </a:r>
            <a:r>
              <a:rPr lang="zh-CN" altLang="en-US" dirty="0"/>
              <a:t>列同时去掉后得到的新矩阵</a:t>
            </a:r>
            <a:r>
              <a:rPr lang="en-US" altLang="zh-CN" dirty="0"/>
              <a:t>,</a:t>
            </a:r>
            <a:r>
              <a:rPr lang="zh-CN" altLang="en-US" dirty="0"/>
              <a:t>用</a:t>
            </a:r>
            <a:r>
              <a:rPr lang="en-US" altLang="zh-CN" dirty="0"/>
              <a:t>Cr[G]</a:t>
            </a:r>
            <a:r>
              <a:rPr lang="zh-CN" altLang="en-US" dirty="0"/>
              <a:t>表示</a:t>
            </a:r>
            <a:r>
              <a:rPr lang="en-US" altLang="zh-CN" dirty="0" smtClean="0"/>
              <a:t>;</a:t>
            </a:r>
          </a:p>
          <a:p>
            <a:r>
              <a:rPr lang="zh-CN" altLang="en-US" dirty="0" smtClean="0"/>
              <a:t>基尔霍夫矩阵，</a:t>
            </a:r>
            <a:r>
              <a:rPr lang="en-US" altLang="zh-CN" dirty="0" smtClean="0"/>
              <a:t>Kirchhoff</a:t>
            </a:r>
            <a:r>
              <a:rPr lang="zh-CN" altLang="en-US" dirty="0"/>
              <a:t>矩阵的特殊</a:t>
            </a:r>
            <a:r>
              <a:rPr lang="zh-CN" altLang="en-US" dirty="0" smtClean="0"/>
              <a:t>性质</a:t>
            </a:r>
            <a:endParaRPr lang="en-US" altLang="zh-CN" dirty="0" smtClean="0"/>
          </a:p>
          <a:p>
            <a:pPr lvl="1"/>
            <a:r>
              <a:rPr lang="en-US" altLang="zh-CN" dirty="0" smtClean="0"/>
              <a:t>(</a:t>
            </a:r>
            <a:r>
              <a:rPr lang="en-US" altLang="zh-CN" dirty="0"/>
              <a:t>1)</a:t>
            </a:r>
            <a:r>
              <a:rPr lang="zh-CN" altLang="en-US" dirty="0"/>
              <a:t>对于任何一个图</a:t>
            </a:r>
            <a:r>
              <a:rPr lang="en-US" altLang="zh-CN" dirty="0"/>
              <a:t>G,</a:t>
            </a:r>
            <a:r>
              <a:rPr lang="zh-CN" altLang="en-US" dirty="0"/>
              <a:t>它的</a:t>
            </a:r>
            <a:r>
              <a:rPr lang="en-US" altLang="zh-CN" dirty="0"/>
              <a:t>Kirchhoff</a:t>
            </a:r>
            <a:r>
              <a:rPr lang="zh-CN" altLang="en-US" dirty="0"/>
              <a:t>矩阵</a:t>
            </a:r>
            <a:r>
              <a:rPr lang="en-US" altLang="zh-CN" dirty="0"/>
              <a:t>C</a:t>
            </a:r>
            <a:r>
              <a:rPr lang="zh-CN" altLang="en-US" dirty="0"/>
              <a:t>的行列式总是</a:t>
            </a:r>
            <a:r>
              <a:rPr lang="en-US" altLang="zh-CN" dirty="0"/>
              <a:t>0,</a:t>
            </a:r>
            <a:r>
              <a:rPr lang="zh-CN" altLang="en-US" dirty="0"/>
              <a:t>这是因为</a:t>
            </a:r>
            <a:r>
              <a:rPr lang="en-US" altLang="zh-CN" dirty="0"/>
              <a:t>C</a:t>
            </a:r>
            <a:r>
              <a:rPr lang="zh-CN" altLang="en-US" dirty="0"/>
              <a:t>每行每列所有元素的和均为</a:t>
            </a:r>
            <a:r>
              <a:rPr lang="en-US" altLang="zh-CN" dirty="0"/>
              <a:t>0</a:t>
            </a:r>
            <a:r>
              <a:rPr lang="en-US" altLang="zh-CN" dirty="0" smtClean="0"/>
              <a:t>;</a:t>
            </a:r>
          </a:p>
          <a:p>
            <a:pPr lvl="1"/>
            <a:r>
              <a:rPr lang="en-US" altLang="zh-CN" dirty="0" smtClean="0"/>
              <a:t>(</a:t>
            </a:r>
            <a:r>
              <a:rPr lang="en-US" altLang="zh-CN" dirty="0"/>
              <a:t>2)</a:t>
            </a:r>
            <a:r>
              <a:rPr lang="zh-CN" altLang="en-US" dirty="0"/>
              <a:t>如果</a:t>
            </a:r>
            <a:r>
              <a:rPr lang="en-US" altLang="zh-CN" dirty="0"/>
              <a:t>G</a:t>
            </a:r>
            <a:r>
              <a:rPr lang="zh-CN" altLang="en-US" dirty="0"/>
              <a:t>是不连通的</a:t>
            </a:r>
            <a:r>
              <a:rPr lang="en-US" altLang="zh-CN" dirty="0"/>
              <a:t>,</a:t>
            </a:r>
            <a:r>
              <a:rPr lang="zh-CN" altLang="en-US" dirty="0"/>
              <a:t>则它的</a:t>
            </a:r>
            <a:r>
              <a:rPr lang="en-US" altLang="zh-CN" dirty="0"/>
              <a:t>Kirchhoff</a:t>
            </a:r>
            <a:r>
              <a:rPr lang="zh-CN" altLang="en-US" dirty="0"/>
              <a:t>矩阵</a:t>
            </a:r>
            <a:r>
              <a:rPr lang="en-US" altLang="zh-CN" dirty="0"/>
              <a:t>C</a:t>
            </a:r>
            <a:r>
              <a:rPr lang="zh-CN" altLang="en-US" dirty="0"/>
              <a:t>的任一个主子式的行列式均为</a:t>
            </a:r>
            <a:r>
              <a:rPr lang="en-US" altLang="zh-CN" dirty="0"/>
              <a:t>0</a:t>
            </a:r>
            <a:r>
              <a:rPr lang="en-US" altLang="zh-CN" dirty="0" smtClean="0"/>
              <a:t>;</a:t>
            </a:r>
          </a:p>
          <a:p>
            <a:pPr lvl="1"/>
            <a:r>
              <a:rPr lang="en-US" altLang="zh-CN" dirty="0" smtClean="0"/>
              <a:t>(</a:t>
            </a:r>
            <a:r>
              <a:rPr lang="en-US" altLang="zh-CN" dirty="0"/>
              <a:t>3)</a:t>
            </a:r>
            <a:r>
              <a:rPr lang="zh-CN" altLang="en-US" dirty="0"/>
              <a:t>如果</a:t>
            </a:r>
            <a:r>
              <a:rPr lang="en-US" altLang="zh-CN" dirty="0"/>
              <a:t>G</a:t>
            </a:r>
            <a:r>
              <a:rPr lang="zh-CN" altLang="en-US" dirty="0"/>
              <a:t>是一颗树</a:t>
            </a:r>
            <a:r>
              <a:rPr lang="en-US" altLang="zh-CN" dirty="0"/>
              <a:t>,</a:t>
            </a:r>
            <a:r>
              <a:rPr lang="zh-CN" altLang="en-US" dirty="0"/>
              <a:t>那么它的</a:t>
            </a:r>
            <a:r>
              <a:rPr lang="en-US" altLang="zh-CN" dirty="0"/>
              <a:t>Kirchhoff</a:t>
            </a:r>
            <a:r>
              <a:rPr lang="zh-CN" altLang="en-US" dirty="0"/>
              <a:t>矩阵</a:t>
            </a:r>
            <a:r>
              <a:rPr lang="en-US" altLang="zh-CN" dirty="0"/>
              <a:t>C</a:t>
            </a:r>
            <a:r>
              <a:rPr lang="zh-CN" altLang="en-US" dirty="0"/>
              <a:t>的任一个</a:t>
            </a:r>
            <a:r>
              <a:rPr lang="en-US" altLang="zh-CN" dirty="0"/>
              <a:t>n-1</a:t>
            </a:r>
            <a:r>
              <a:rPr lang="zh-CN" altLang="en-US" dirty="0"/>
              <a:t>阶主子式的行列式均为</a:t>
            </a:r>
            <a:r>
              <a:rPr lang="en-US" altLang="zh-CN" dirty="0"/>
              <a:t>1;</a:t>
            </a:r>
          </a:p>
          <a:p>
            <a:r>
              <a:rPr lang="zh-CN" altLang="en-US" dirty="0" smtClean="0"/>
              <a:t>例题</a:t>
            </a:r>
            <a:endParaRPr lang="en-US" altLang="zh-CN" dirty="0"/>
          </a:p>
          <a:p>
            <a:pPr lvl="2"/>
            <a:r>
              <a:rPr lang="zh-CN" altLang="en-US" dirty="0" smtClean="0"/>
              <a:t>小</a:t>
            </a:r>
            <a:r>
              <a:rPr lang="zh-CN" altLang="en-US" dirty="0"/>
              <a:t>夜家教很</a:t>
            </a:r>
            <a:r>
              <a:rPr lang="zh-CN" altLang="en-US" dirty="0" smtClean="0"/>
              <a:t>严厉</a:t>
            </a:r>
            <a:r>
              <a:rPr lang="zh-CN" altLang="en-US" dirty="0"/>
              <a:t>。但俗话说得好“有些鸟是关不住的”。小夜家住一个很大</a:t>
            </a:r>
            <a:r>
              <a:rPr lang="zh-CN" altLang="en-US" dirty="0" smtClean="0"/>
              <a:t>很大的</a:t>
            </a:r>
            <a:r>
              <a:rPr lang="zh-CN" altLang="en-US" dirty="0"/>
              <a:t>湖泊中央的小岛上，湖泊中有还有</a:t>
            </a:r>
            <a:r>
              <a:rPr lang="en-US" altLang="zh-CN" dirty="0"/>
              <a:t>n</a:t>
            </a:r>
            <a:r>
              <a:rPr lang="zh-CN" altLang="en-US" dirty="0"/>
              <a:t>个小岛</a:t>
            </a:r>
            <a:r>
              <a:rPr lang="zh-CN" altLang="en-US" dirty="0" smtClean="0"/>
              <a:t>，分别住着爷爷</a:t>
            </a:r>
            <a:r>
              <a:rPr lang="zh-CN" altLang="en-US" dirty="0"/>
              <a:t>奶奶叔叔伯伯阿姨婶婶大哥大姐小弟</a:t>
            </a:r>
            <a:r>
              <a:rPr lang="zh-CN" altLang="en-US" dirty="0" smtClean="0"/>
              <a:t>小妹，小岛</a:t>
            </a:r>
            <a:r>
              <a:rPr lang="zh-CN" altLang="en-US" dirty="0"/>
              <a:t>间有桥相连。任意两个小岛之间都有至少一条路径</a:t>
            </a:r>
            <a:r>
              <a:rPr lang="zh-CN" altLang="en-US" dirty="0" smtClean="0"/>
              <a:t>可以</a:t>
            </a:r>
            <a:r>
              <a:rPr lang="zh-CN" altLang="en-US" dirty="0"/>
              <a:t>到达。小夜很久没有出去玩了，她想到岸上去玩</a:t>
            </a:r>
            <a:r>
              <a:rPr lang="en-US" altLang="zh-CN" dirty="0"/>
              <a:t>……</a:t>
            </a:r>
            <a:r>
              <a:rPr lang="zh-CN" altLang="en-US" dirty="0"/>
              <a:t>但是去玩之前她要</a:t>
            </a:r>
            <a:r>
              <a:rPr lang="zh-CN" altLang="en-US" dirty="0" smtClean="0"/>
              <a:t>跟所有其他亲戚打</a:t>
            </a:r>
            <a:r>
              <a:rPr lang="zh-CN" altLang="en-US" dirty="0"/>
              <a:t>声招呼，所以她要跑遍湖中所有的岛至少一次（当然还有自己家），但是</a:t>
            </a:r>
            <a:r>
              <a:rPr lang="zh-CN" altLang="en-US" dirty="0" smtClean="0"/>
              <a:t>小夜</a:t>
            </a:r>
            <a:r>
              <a:rPr lang="zh-CN" altLang="en-US" dirty="0"/>
              <a:t>有个很邪恶的爸爸，夜爸爸不准小夜出去玩。夜爸爸有足够的人手可以控制住连接岛屿的桥，在从</a:t>
            </a:r>
            <a:r>
              <a:rPr lang="zh-CN" altLang="en-US" dirty="0" smtClean="0"/>
              <a:t>线人</a:t>
            </a:r>
            <a:r>
              <a:rPr lang="zh-CN" altLang="en-US" dirty="0"/>
              <a:t>那打听到小夜的情况后，夜爸爸决定在每一个时刻都增派一票人控制住某一座当前还未被他控制的桥</a:t>
            </a:r>
            <a:r>
              <a:rPr lang="zh-CN" altLang="en-US" dirty="0" smtClean="0"/>
              <a:t>，只要</a:t>
            </a:r>
            <a:r>
              <a:rPr lang="zh-CN" altLang="en-US" dirty="0"/>
              <a:t>小夜路过这些桥就</a:t>
            </a:r>
            <a:r>
              <a:rPr lang="en-US" altLang="zh-CN" dirty="0" smtClean="0"/>
              <a:t>……</a:t>
            </a:r>
            <a:r>
              <a:rPr lang="zh-CN" altLang="en-US" dirty="0" smtClean="0"/>
              <a:t>小</a:t>
            </a:r>
            <a:r>
              <a:rPr lang="zh-CN" altLang="en-US" dirty="0"/>
              <a:t>夜在路上好几次都差点被逮到，她发现这是个问题，于是打开手机向你求助。因为被夜爸爸</a:t>
            </a:r>
            <a:r>
              <a:rPr lang="zh-CN" altLang="en-US" dirty="0" smtClean="0"/>
              <a:t>控制的</a:t>
            </a:r>
            <a:r>
              <a:rPr lang="zh-CN" altLang="en-US" dirty="0"/>
              <a:t>桥会越来越多，她认为走的桥越少越好，所以她想知道当前时刻一共有多少种方案</a:t>
            </a:r>
            <a:r>
              <a:rPr lang="zh-CN" altLang="en-US" dirty="0" smtClean="0"/>
              <a:t>能够选择</a:t>
            </a:r>
            <a:r>
              <a:rPr lang="en-US" altLang="zh-CN" dirty="0"/>
              <a:t>n</a:t>
            </a:r>
            <a:r>
              <a:rPr lang="zh-CN" altLang="en-US" dirty="0"/>
              <a:t>座</a:t>
            </a:r>
            <a:r>
              <a:rPr lang="zh-CN" altLang="en-US" dirty="0" smtClean="0"/>
              <a:t>桥使得</a:t>
            </a:r>
            <a:r>
              <a:rPr lang="zh-CN" altLang="en-US" dirty="0"/>
              <a:t>任意两个岛屿只有一条路径连通。</a:t>
            </a:r>
          </a:p>
          <a:p>
            <a:pPr lvl="1"/>
            <a:endParaRPr lang="zh-CN" altLang="en-US" dirty="0"/>
          </a:p>
        </p:txBody>
      </p:sp>
      <p:sp>
        <p:nvSpPr>
          <p:cNvPr id="4" name="日期占位符 3"/>
          <p:cNvSpPr>
            <a:spLocks noGrp="1"/>
          </p:cNvSpPr>
          <p:nvPr>
            <p:ph type="dt" sz="half" idx="10"/>
          </p:nvPr>
        </p:nvSpPr>
        <p:spPr/>
        <p:txBody>
          <a:bodyPr/>
          <a:lstStyle/>
          <a:p>
            <a:fld id="{44955691-99D7-41B1-8C45-0543C85909E3}" type="datetime1">
              <a:rPr lang="zh-CN" altLang="en-US" smtClean="0"/>
              <a:t>2019/3/11</a:t>
            </a:fld>
            <a:endParaRPr lang="zh-CN" altLang="en-US"/>
          </a:p>
        </p:txBody>
      </p:sp>
      <p:sp>
        <p:nvSpPr>
          <p:cNvPr id="5" name="灯片编号占位符 4"/>
          <p:cNvSpPr>
            <a:spLocks noGrp="1"/>
          </p:cNvSpPr>
          <p:nvPr>
            <p:ph type="sldNum" sz="quarter" idx="12"/>
          </p:nvPr>
        </p:nvSpPr>
        <p:spPr/>
        <p:txBody>
          <a:bodyPr/>
          <a:lstStyle/>
          <a:p>
            <a:fld id="{3F769AD3-636C-4583-9912-BE9DB57EB6C4}" type="slidenum">
              <a:rPr lang="zh-CN" altLang="en-US" smtClean="0"/>
              <a:t>6</a:t>
            </a:fld>
            <a:endParaRPr lang="zh-CN" altLang="en-US"/>
          </a:p>
        </p:txBody>
      </p:sp>
    </p:spTree>
    <p:extLst>
      <p:ext uri="{BB962C8B-B14F-4D97-AF65-F5344CB8AC3E}">
        <p14:creationId xmlns:p14="http://schemas.microsoft.com/office/powerpoint/2010/main" val="1822284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Prim</a:t>
            </a:r>
            <a:r>
              <a:rPr lang="zh-CN" altLang="en-US" dirty="0" smtClean="0"/>
              <a:t>算法</a:t>
            </a:r>
            <a:r>
              <a:rPr lang="en-US" altLang="zh-CN" dirty="0" smtClean="0"/>
              <a:t>——</a:t>
            </a:r>
            <a:r>
              <a:rPr lang="zh-CN" altLang="en-US" dirty="0" smtClean="0"/>
              <a:t>算法内容</a:t>
            </a:r>
            <a:endParaRPr lang="zh-CN" altLang="en-US" dirty="0"/>
          </a:p>
        </p:txBody>
      </p:sp>
      <p:sp>
        <p:nvSpPr>
          <p:cNvPr id="3" name="内容占位符 2"/>
          <p:cNvSpPr>
            <a:spLocks noGrp="1"/>
          </p:cNvSpPr>
          <p:nvPr>
            <p:ph idx="1"/>
          </p:nvPr>
        </p:nvSpPr>
        <p:spPr/>
        <p:txBody>
          <a:bodyPr/>
          <a:lstStyle/>
          <a:p>
            <a:r>
              <a:rPr lang="zh-CN" altLang="en-US" dirty="0" smtClean="0"/>
              <a:t>思路：</a:t>
            </a:r>
            <a:endParaRPr lang="en-US" altLang="zh-CN" dirty="0" smtClean="0"/>
          </a:p>
          <a:p>
            <a:pPr lvl="1"/>
            <a:r>
              <a:rPr lang="zh-CN" altLang="en-US" dirty="0" smtClean="0"/>
              <a:t>通过一系列不断扩张子树来构造一棵最小生成树</a:t>
            </a:r>
            <a:endParaRPr lang="en-US" altLang="zh-CN" dirty="0" smtClean="0"/>
          </a:p>
          <a:p>
            <a:pPr lvl="1"/>
            <a:r>
              <a:rPr lang="zh-CN" altLang="en-US" dirty="0" smtClean="0"/>
              <a:t>从图的顶点集合中任意选择一个单顶点，作为初始子树</a:t>
            </a:r>
            <a:r>
              <a:rPr lang="en-US" altLang="zh-CN" dirty="0" smtClean="0"/>
              <a:t>——</a:t>
            </a:r>
            <a:r>
              <a:rPr lang="zh-CN" altLang="en-US" dirty="0" smtClean="0"/>
              <a:t>所有顶点都在结果中</a:t>
            </a:r>
            <a:endParaRPr lang="en-US" altLang="zh-CN" dirty="0" smtClean="0"/>
          </a:p>
          <a:p>
            <a:pPr lvl="1"/>
            <a:r>
              <a:rPr lang="zh-CN" altLang="en-US" dirty="0" smtClean="0"/>
              <a:t>每一次迭代，以一种贪婪的方式扩张当前生成树：把不在树中的最近顶点和对应边加入树中</a:t>
            </a:r>
            <a:endParaRPr lang="en-US" altLang="zh-CN" dirty="0" smtClean="0"/>
          </a:p>
          <a:p>
            <a:pPr lvl="1"/>
            <a:r>
              <a:rPr lang="zh-CN" altLang="en-US" dirty="0" smtClean="0"/>
              <a:t>当所有顶点都在树中，则停止</a:t>
            </a:r>
            <a:endParaRPr lang="en-US" altLang="zh-CN" dirty="0" smtClean="0"/>
          </a:p>
          <a:p>
            <a:pPr lvl="1"/>
            <a:endParaRPr lang="en-US" altLang="zh-CN" dirty="0"/>
          </a:p>
          <a:p>
            <a:r>
              <a:rPr lang="zh-CN" altLang="en-US" dirty="0" smtClean="0"/>
              <a:t>算法过程</a:t>
            </a:r>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rot="10800000">
            <a:off x="808015" y="3352522"/>
            <a:ext cx="4845325" cy="3027641"/>
          </a:xfrm>
          <a:prstGeom prst="rect">
            <a:avLst/>
          </a:prstGeom>
        </p:spPr>
      </p:pic>
      <p:sp>
        <p:nvSpPr>
          <p:cNvPr id="7" name="圆角矩形标注 6"/>
          <p:cNvSpPr/>
          <p:nvPr/>
        </p:nvSpPr>
        <p:spPr bwMode="auto">
          <a:xfrm>
            <a:off x="5993039" y="3524977"/>
            <a:ext cx="1831712" cy="1005142"/>
          </a:xfrm>
          <a:prstGeom prst="wedgeRoundRectCallout">
            <a:avLst>
              <a:gd name="adj1" fmla="val -132706"/>
              <a:gd name="adj2" fmla="val 98775"/>
              <a:gd name="adj3" fmla="val 16667"/>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rPr>
              <a:t>简化的过程，</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rPr>
              <a:t>课后请细化</a:t>
            </a:r>
          </a:p>
        </p:txBody>
      </p:sp>
      <p:sp>
        <p:nvSpPr>
          <p:cNvPr id="8" name="矩形 7"/>
          <p:cNvSpPr/>
          <p:nvPr/>
        </p:nvSpPr>
        <p:spPr>
          <a:xfrm>
            <a:off x="5993039" y="4796001"/>
            <a:ext cx="2179387" cy="1169551"/>
          </a:xfrm>
          <a:prstGeom prst="rect">
            <a:avLst/>
          </a:prstGeom>
        </p:spPr>
        <p:txBody>
          <a:bodyPr wrap="square">
            <a:spAutoFit/>
          </a:bodyPr>
          <a:lstStyle/>
          <a:p>
            <a:r>
              <a:rPr lang="zh-CN" altLang="en-US" sz="1400" dirty="0"/>
              <a:t>根据</a:t>
            </a:r>
            <a:r>
              <a:rPr lang="en-US" altLang="zh-CN" sz="1400" dirty="0" smtClean="0"/>
              <a:t>V</a:t>
            </a:r>
            <a:r>
              <a:rPr lang="en-US" altLang="zh-CN" sz="1400" baseline="-25000" dirty="0" smtClean="0"/>
              <a:t>T</a:t>
            </a:r>
            <a:r>
              <a:rPr lang="zh-CN" altLang="en-US" sz="1400" dirty="0" smtClean="0"/>
              <a:t>找到与之连接的其它点中权重最小的连接</a:t>
            </a:r>
            <a:endParaRPr lang="en-US" altLang="zh-CN" sz="1400" dirty="0" smtClean="0"/>
          </a:p>
          <a:p>
            <a:r>
              <a:rPr lang="en-US" altLang="zh-CN" sz="1400" dirty="0" smtClean="0"/>
              <a:t>vs.</a:t>
            </a:r>
          </a:p>
          <a:p>
            <a:r>
              <a:rPr lang="zh-CN" altLang="en-US" sz="1400" dirty="0" smtClean="0"/>
              <a:t>根据余下点找到权重最小的连接</a:t>
            </a:r>
            <a:endParaRPr lang="en-US" altLang="zh-CN" sz="1400" dirty="0"/>
          </a:p>
        </p:txBody>
      </p:sp>
      <p:sp>
        <p:nvSpPr>
          <p:cNvPr id="9" name="日期占位符 8"/>
          <p:cNvSpPr>
            <a:spLocks noGrp="1"/>
          </p:cNvSpPr>
          <p:nvPr>
            <p:ph type="dt" sz="half" idx="10"/>
          </p:nvPr>
        </p:nvSpPr>
        <p:spPr/>
        <p:txBody>
          <a:bodyPr/>
          <a:lstStyle/>
          <a:p>
            <a:fld id="{7E49F36C-29A6-4778-B537-4428AA301727}" type="datetime1">
              <a:rPr lang="zh-CN" altLang="en-US" smtClean="0"/>
              <a:t>2019/3/11</a:t>
            </a:fld>
            <a:endParaRPr lang="zh-CN" altLang="en-US"/>
          </a:p>
        </p:txBody>
      </p:sp>
      <p:sp>
        <p:nvSpPr>
          <p:cNvPr id="10" name="灯片编号占位符 9"/>
          <p:cNvSpPr>
            <a:spLocks noGrp="1"/>
          </p:cNvSpPr>
          <p:nvPr>
            <p:ph type="sldNum" sz="quarter" idx="12"/>
          </p:nvPr>
        </p:nvSpPr>
        <p:spPr/>
        <p:txBody>
          <a:bodyPr/>
          <a:lstStyle/>
          <a:p>
            <a:fld id="{3F769AD3-636C-4583-9912-BE9DB57EB6C4}" type="slidenum">
              <a:rPr lang="zh-CN" altLang="en-US" smtClean="0"/>
              <a:t>7</a:t>
            </a:fld>
            <a:endParaRPr lang="zh-CN" altLang="en-US"/>
          </a:p>
        </p:txBody>
      </p:sp>
    </p:spTree>
    <p:extLst>
      <p:ext uri="{BB962C8B-B14F-4D97-AF65-F5344CB8AC3E}">
        <p14:creationId xmlns:p14="http://schemas.microsoft.com/office/powerpoint/2010/main" val="1922717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Prim</a:t>
            </a:r>
            <a:r>
              <a:rPr lang="zh-CN" altLang="en-US" dirty="0" smtClean="0"/>
              <a:t>算法</a:t>
            </a:r>
            <a:r>
              <a:rPr lang="en-US" altLang="zh-CN" dirty="0" smtClean="0"/>
              <a:t>——</a:t>
            </a:r>
            <a:r>
              <a:rPr lang="zh-CN" altLang="en-US" dirty="0" smtClean="0"/>
              <a:t>实例</a:t>
            </a:r>
            <a:endParaRPr lang="zh-CN" altLang="en-US" dirty="0"/>
          </a:p>
        </p:txBody>
      </p:sp>
      <p:pic>
        <p:nvPicPr>
          <p:cNvPr id="5" name="图片 4"/>
          <p:cNvPicPr>
            <a:picLocks noChangeAspect="1"/>
          </p:cNvPicPr>
          <p:nvPr/>
        </p:nvPicPr>
        <p:blipFill>
          <a:blip r:embed="rId2"/>
          <a:stretch>
            <a:fillRect/>
          </a:stretch>
        </p:blipFill>
        <p:spPr>
          <a:xfrm rot="10800000">
            <a:off x="618320" y="1931042"/>
            <a:ext cx="2208812" cy="1859718"/>
          </a:xfrm>
          <a:prstGeom prst="rect">
            <a:avLst/>
          </a:prstGeom>
        </p:spPr>
      </p:pic>
      <p:pic>
        <p:nvPicPr>
          <p:cNvPr id="6" name="图片 5"/>
          <p:cNvPicPr>
            <a:picLocks noChangeAspect="1"/>
          </p:cNvPicPr>
          <p:nvPr/>
        </p:nvPicPr>
        <p:blipFill>
          <a:blip r:embed="rId3"/>
          <a:stretch>
            <a:fillRect/>
          </a:stretch>
        </p:blipFill>
        <p:spPr>
          <a:xfrm>
            <a:off x="3491961" y="2032254"/>
            <a:ext cx="2199984" cy="1657293"/>
          </a:xfrm>
          <a:prstGeom prst="rect">
            <a:avLst/>
          </a:prstGeom>
        </p:spPr>
      </p:pic>
      <p:pic>
        <p:nvPicPr>
          <p:cNvPr id="7" name="图片 6"/>
          <p:cNvPicPr>
            <a:picLocks noChangeAspect="1"/>
          </p:cNvPicPr>
          <p:nvPr/>
        </p:nvPicPr>
        <p:blipFill>
          <a:blip r:embed="rId4"/>
          <a:stretch>
            <a:fillRect/>
          </a:stretch>
        </p:blipFill>
        <p:spPr>
          <a:xfrm>
            <a:off x="6282255" y="2077686"/>
            <a:ext cx="2210273" cy="1725830"/>
          </a:xfrm>
          <a:prstGeom prst="rect">
            <a:avLst/>
          </a:prstGeom>
        </p:spPr>
      </p:pic>
      <p:pic>
        <p:nvPicPr>
          <p:cNvPr id="8" name="图片 7"/>
          <p:cNvPicPr>
            <a:picLocks noChangeAspect="1"/>
          </p:cNvPicPr>
          <p:nvPr/>
        </p:nvPicPr>
        <p:blipFill>
          <a:blip r:embed="rId5"/>
          <a:stretch>
            <a:fillRect/>
          </a:stretch>
        </p:blipFill>
        <p:spPr>
          <a:xfrm>
            <a:off x="6230604" y="4306754"/>
            <a:ext cx="2261924" cy="1788082"/>
          </a:xfrm>
          <a:prstGeom prst="rect">
            <a:avLst/>
          </a:prstGeom>
        </p:spPr>
      </p:pic>
      <p:pic>
        <p:nvPicPr>
          <p:cNvPr id="9" name="图片 8"/>
          <p:cNvPicPr>
            <a:picLocks noChangeAspect="1"/>
          </p:cNvPicPr>
          <p:nvPr/>
        </p:nvPicPr>
        <p:blipFill>
          <a:blip r:embed="rId6"/>
          <a:stretch>
            <a:fillRect/>
          </a:stretch>
        </p:blipFill>
        <p:spPr>
          <a:xfrm>
            <a:off x="3460077" y="4341720"/>
            <a:ext cx="2231868" cy="1718150"/>
          </a:xfrm>
          <a:prstGeom prst="rect">
            <a:avLst/>
          </a:prstGeom>
        </p:spPr>
      </p:pic>
      <p:pic>
        <p:nvPicPr>
          <p:cNvPr id="10" name="图片 9"/>
          <p:cNvPicPr>
            <a:picLocks noChangeAspect="1"/>
          </p:cNvPicPr>
          <p:nvPr/>
        </p:nvPicPr>
        <p:blipFill>
          <a:blip r:embed="rId7"/>
          <a:stretch>
            <a:fillRect/>
          </a:stretch>
        </p:blipFill>
        <p:spPr>
          <a:xfrm>
            <a:off x="618318" y="4383798"/>
            <a:ext cx="2255515" cy="1695908"/>
          </a:xfrm>
          <a:prstGeom prst="rect">
            <a:avLst/>
          </a:prstGeom>
        </p:spPr>
      </p:pic>
      <p:sp>
        <p:nvSpPr>
          <p:cNvPr id="11" name="右箭头 10"/>
          <p:cNvSpPr/>
          <p:nvPr/>
        </p:nvSpPr>
        <p:spPr bwMode="auto">
          <a:xfrm>
            <a:off x="2931662" y="2645477"/>
            <a:ext cx="528415" cy="376928"/>
          </a:xfrm>
          <a:prstGeom prst="rightArrow">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右箭头 11"/>
          <p:cNvSpPr/>
          <p:nvPr/>
        </p:nvSpPr>
        <p:spPr bwMode="auto">
          <a:xfrm>
            <a:off x="5753840" y="2645477"/>
            <a:ext cx="528415" cy="376928"/>
          </a:xfrm>
          <a:prstGeom prst="rightArrow">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右箭头 12"/>
          <p:cNvSpPr/>
          <p:nvPr/>
        </p:nvSpPr>
        <p:spPr bwMode="auto">
          <a:xfrm rot="5400000">
            <a:off x="7173983" y="3864500"/>
            <a:ext cx="528415" cy="376928"/>
          </a:xfrm>
          <a:prstGeom prst="rightArrow">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右箭头 13"/>
          <p:cNvSpPr/>
          <p:nvPr/>
        </p:nvSpPr>
        <p:spPr bwMode="auto">
          <a:xfrm rot="10800000">
            <a:off x="5677908" y="4966861"/>
            <a:ext cx="528415" cy="376928"/>
          </a:xfrm>
          <a:prstGeom prst="rightArrow">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右箭头 14"/>
          <p:cNvSpPr/>
          <p:nvPr/>
        </p:nvSpPr>
        <p:spPr bwMode="auto">
          <a:xfrm rot="10800000">
            <a:off x="2889557" y="5033370"/>
            <a:ext cx="528415" cy="376928"/>
          </a:xfrm>
          <a:prstGeom prst="rightArrow">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椭圆 19"/>
          <p:cNvSpPr/>
          <p:nvPr/>
        </p:nvSpPr>
        <p:spPr bwMode="auto">
          <a:xfrm>
            <a:off x="724383" y="2798769"/>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椭圆 22"/>
          <p:cNvSpPr/>
          <p:nvPr/>
        </p:nvSpPr>
        <p:spPr bwMode="auto">
          <a:xfrm>
            <a:off x="3521972" y="2750527"/>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椭圆 23"/>
          <p:cNvSpPr/>
          <p:nvPr/>
        </p:nvSpPr>
        <p:spPr bwMode="auto">
          <a:xfrm>
            <a:off x="3877572" y="2055466"/>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椭圆 24"/>
          <p:cNvSpPr/>
          <p:nvPr/>
        </p:nvSpPr>
        <p:spPr bwMode="auto">
          <a:xfrm>
            <a:off x="7652735" y="2103086"/>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6" name="椭圆 25"/>
          <p:cNvSpPr/>
          <p:nvPr/>
        </p:nvSpPr>
        <p:spPr bwMode="auto">
          <a:xfrm>
            <a:off x="7163102" y="5008510"/>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7" name="椭圆 26"/>
          <p:cNvSpPr/>
          <p:nvPr/>
        </p:nvSpPr>
        <p:spPr bwMode="auto">
          <a:xfrm>
            <a:off x="4391709" y="5724590"/>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8" name="椭圆 27"/>
          <p:cNvSpPr/>
          <p:nvPr/>
        </p:nvSpPr>
        <p:spPr bwMode="auto">
          <a:xfrm>
            <a:off x="2483067" y="5090258"/>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30" name="直接连接符 29"/>
          <p:cNvCxnSpPr>
            <a:stCxn id="20" idx="0"/>
          </p:cNvCxnSpPr>
          <p:nvPr/>
        </p:nvCxnSpPr>
        <p:spPr bwMode="auto">
          <a:xfrm flipV="1">
            <a:off x="881863" y="2375506"/>
            <a:ext cx="233680" cy="423263"/>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4192532" y="2190086"/>
            <a:ext cx="632696"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3685919" y="2323856"/>
            <a:ext cx="233680" cy="423263"/>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6996588" y="2240036"/>
            <a:ext cx="632696"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椭圆 34"/>
          <p:cNvSpPr/>
          <p:nvPr/>
        </p:nvSpPr>
        <p:spPr bwMode="auto">
          <a:xfrm>
            <a:off x="6307731" y="2821696"/>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6" name="椭圆 35"/>
          <p:cNvSpPr/>
          <p:nvPr/>
        </p:nvSpPr>
        <p:spPr bwMode="auto">
          <a:xfrm>
            <a:off x="6663331" y="2126635"/>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37" name="直接连接符 36"/>
          <p:cNvCxnSpPr/>
          <p:nvPr/>
        </p:nvCxnSpPr>
        <p:spPr bwMode="auto">
          <a:xfrm flipV="1">
            <a:off x="6471678" y="2395025"/>
            <a:ext cx="233680" cy="423263"/>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椭圆 37"/>
          <p:cNvSpPr/>
          <p:nvPr/>
        </p:nvSpPr>
        <p:spPr bwMode="auto">
          <a:xfrm>
            <a:off x="7642499" y="4332154"/>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39" name="直接连接符 38"/>
          <p:cNvCxnSpPr/>
          <p:nvPr/>
        </p:nvCxnSpPr>
        <p:spPr bwMode="auto">
          <a:xfrm>
            <a:off x="6971112" y="4453864"/>
            <a:ext cx="632696"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p:cNvSpPr/>
          <p:nvPr/>
        </p:nvSpPr>
        <p:spPr bwMode="auto">
          <a:xfrm>
            <a:off x="6272095" y="5086324"/>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1" name="椭圆 40"/>
          <p:cNvSpPr/>
          <p:nvPr/>
        </p:nvSpPr>
        <p:spPr bwMode="auto">
          <a:xfrm>
            <a:off x="6632775" y="4340463"/>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42" name="直接连接符 41"/>
          <p:cNvCxnSpPr/>
          <p:nvPr/>
        </p:nvCxnSpPr>
        <p:spPr bwMode="auto">
          <a:xfrm flipV="1">
            <a:off x="6436042" y="4644413"/>
            <a:ext cx="233680" cy="423263"/>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nvCxnSpPr>
        <p:spPr bwMode="auto">
          <a:xfrm>
            <a:off x="6932090" y="4608554"/>
            <a:ext cx="307617" cy="441745"/>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p:nvPr/>
        </p:nvCxnSpPr>
        <p:spPr bwMode="auto">
          <a:xfrm>
            <a:off x="6875948" y="2450283"/>
            <a:ext cx="302799" cy="396348"/>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7292823" y="5292219"/>
            <a:ext cx="0" cy="432371"/>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椭圆 50"/>
          <p:cNvSpPr/>
          <p:nvPr/>
        </p:nvSpPr>
        <p:spPr bwMode="auto">
          <a:xfrm>
            <a:off x="4390573" y="5035855"/>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4869970" y="4359499"/>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3" name="直接连接符 52"/>
          <p:cNvCxnSpPr/>
          <p:nvPr/>
        </p:nvCxnSpPr>
        <p:spPr bwMode="auto">
          <a:xfrm>
            <a:off x="4198583" y="4481209"/>
            <a:ext cx="632696"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椭圆 53"/>
          <p:cNvSpPr/>
          <p:nvPr/>
        </p:nvSpPr>
        <p:spPr bwMode="auto">
          <a:xfrm>
            <a:off x="3499566" y="5113669"/>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5" name="椭圆 54"/>
          <p:cNvSpPr/>
          <p:nvPr/>
        </p:nvSpPr>
        <p:spPr bwMode="auto">
          <a:xfrm>
            <a:off x="3860246" y="4367808"/>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6" name="直接连接符 55"/>
          <p:cNvCxnSpPr/>
          <p:nvPr/>
        </p:nvCxnSpPr>
        <p:spPr bwMode="auto">
          <a:xfrm flipV="1">
            <a:off x="3663513" y="4671758"/>
            <a:ext cx="233680" cy="423263"/>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4159561" y="4635899"/>
            <a:ext cx="307617" cy="441745"/>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520294" y="5319564"/>
            <a:ext cx="0" cy="432371"/>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a:off x="4705533" y="5292219"/>
            <a:ext cx="616250"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椭圆 60"/>
          <p:cNvSpPr/>
          <p:nvPr/>
        </p:nvSpPr>
        <p:spPr bwMode="auto">
          <a:xfrm>
            <a:off x="1573112" y="5756068"/>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2" name="椭圆 61"/>
          <p:cNvSpPr/>
          <p:nvPr/>
        </p:nvSpPr>
        <p:spPr bwMode="auto">
          <a:xfrm>
            <a:off x="1571976" y="5067333"/>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3" name="椭圆 62"/>
          <p:cNvSpPr/>
          <p:nvPr/>
        </p:nvSpPr>
        <p:spPr bwMode="auto">
          <a:xfrm>
            <a:off x="2051373" y="4390977"/>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64" name="直接连接符 63"/>
          <p:cNvCxnSpPr/>
          <p:nvPr/>
        </p:nvCxnSpPr>
        <p:spPr bwMode="auto">
          <a:xfrm>
            <a:off x="1379986" y="4512687"/>
            <a:ext cx="632696"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椭圆 64"/>
          <p:cNvSpPr/>
          <p:nvPr/>
        </p:nvSpPr>
        <p:spPr bwMode="auto">
          <a:xfrm>
            <a:off x="680969" y="5145147"/>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6" name="椭圆 65"/>
          <p:cNvSpPr/>
          <p:nvPr/>
        </p:nvSpPr>
        <p:spPr bwMode="auto">
          <a:xfrm>
            <a:off x="1041649" y="4399286"/>
            <a:ext cx="314960" cy="320040"/>
          </a:xfrm>
          <a:prstGeom prst="ellipse">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67" name="直接连接符 66"/>
          <p:cNvCxnSpPr/>
          <p:nvPr/>
        </p:nvCxnSpPr>
        <p:spPr bwMode="auto">
          <a:xfrm flipV="1">
            <a:off x="844916" y="4703236"/>
            <a:ext cx="233680" cy="423263"/>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a:off x="1340964" y="4667377"/>
            <a:ext cx="307617" cy="441745"/>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p:nvPr/>
        </p:nvCxnSpPr>
        <p:spPr bwMode="auto">
          <a:xfrm>
            <a:off x="1701697" y="5351042"/>
            <a:ext cx="0" cy="432371"/>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p:nvPr/>
        </p:nvCxnSpPr>
        <p:spPr bwMode="auto">
          <a:xfrm>
            <a:off x="1886936" y="5308457"/>
            <a:ext cx="616250" cy="0"/>
          </a:xfrm>
          <a:prstGeom prst="lin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矩形 70"/>
          <p:cNvSpPr/>
          <p:nvPr/>
        </p:nvSpPr>
        <p:spPr>
          <a:xfrm>
            <a:off x="461558" y="1407021"/>
            <a:ext cx="4357978" cy="369332"/>
          </a:xfrm>
          <a:prstGeom prst="rect">
            <a:avLst/>
          </a:prstGeom>
        </p:spPr>
        <p:txBody>
          <a:bodyPr wrap="square">
            <a:spAutoFit/>
          </a:bodyPr>
          <a:lstStyle/>
          <a:p>
            <a:r>
              <a:rPr lang="zh-CN" altLang="en-US" dirty="0" smtClean="0"/>
              <a:t>根据</a:t>
            </a:r>
            <a:r>
              <a:rPr lang="zh-CN" altLang="en-US" dirty="0" smtClean="0">
                <a:solidFill>
                  <a:srgbClr val="FF0000"/>
                </a:solidFill>
              </a:rPr>
              <a:t>余下点</a:t>
            </a:r>
            <a:r>
              <a:rPr lang="zh-CN" altLang="en-US" dirty="0" smtClean="0"/>
              <a:t>找到权重最小的连接更合理</a:t>
            </a:r>
            <a:endParaRPr lang="en-US" altLang="zh-CN" dirty="0"/>
          </a:p>
        </p:txBody>
      </p:sp>
      <p:sp>
        <p:nvSpPr>
          <p:cNvPr id="72" name="日期占位符 71"/>
          <p:cNvSpPr>
            <a:spLocks noGrp="1"/>
          </p:cNvSpPr>
          <p:nvPr>
            <p:ph type="dt" sz="half" idx="10"/>
          </p:nvPr>
        </p:nvSpPr>
        <p:spPr/>
        <p:txBody>
          <a:bodyPr/>
          <a:lstStyle/>
          <a:p>
            <a:fld id="{DC46A2D6-1DD8-437A-B84E-BC707DD26408}" type="datetime1">
              <a:rPr lang="zh-CN" altLang="en-US" smtClean="0"/>
              <a:t>2019/3/11</a:t>
            </a:fld>
            <a:endParaRPr lang="zh-CN" altLang="en-US"/>
          </a:p>
        </p:txBody>
      </p:sp>
      <p:sp>
        <p:nvSpPr>
          <p:cNvPr id="73" name="灯片编号占位符 72"/>
          <p:cNvSpPr>
            <a:spLocks noGrp="1"/>
          </p:cNvSpPr>
          <p:nvPr>
            <p:ph type="sldNum" sz="quarter" idx="12"/>
          </p:nvPr>
        </p:nvSpPr>
        <p:spPr/>
        <p:txBody>
          <a:bodyPr/>
          <a:lstStyle/>
          <a:p>
            <a:fld id="{3F769AD3-636C-4583-9912-BE9DB57EB6C4}" type="slidenum">
              <a:rPr lang="zh-CN" altLang="en-US" smtClean="0"/>
              <a:t>8</a:t>
            </a:fld>
            <a:endParaRPr lang="zh-CN" altLang="en-US"/>
          </a:p>
        </p:txBody>
      </p:sp>
    </p:spTree>
    <p:extLst>
      <p:ext uri="{BB962C8B-B14F-4D97-AF65-F5344CB8AC3E}">
        <p14:creationId xmlns:p14="http://schemas.microsoft.com/office/powerpoint/2010/main" val="225825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Prim</a:t>
            </a:r>
            <a:r>
              <a:rPr lang="zh-CN" altLang="en-US" dirty="0" smtClean="0"/>
              <a:t>算法</a:t>
            </a:r>
            <a:r>
              <a:rPr lang="en-US" altLang="zh-CN" dirty="0" smtClean="0"/>
              <a:t>——</a:t>
            </a:r>
            <a:r>
              <a:rPr lang="zh-CN" altLang="en-US" dirty="0" smtClean="0"/>
              <a:t>贪婪</a:t>
            </a:r>
            <a:r>
              <a:rPr lang="en-US" altLang="zh-CN" dirty="0" smtClean="0"/>
              <a:t>==</a:t>
            </a:r>
            <a:r>
              <a:rPr lang="zh-CN" altLang="en-US" dirty="0" smtClean="0"/>
              <a:t>最优？</a:t>
            </a:r>
            <a:endParaRPr lang="zh-CN" altLang="en-US" dirty="0"/>
          </a:p>
        </p:txBody>
      </p:sp>
      <p:sp>
        <p:nvSpPr>
          <p:cNvPr id="3" name="内容占位符 2"/>
          <p:cNvSpPr>
            <a:spLocks noGrp="1"/>
          </p:cNvSpPr>
          <p:nvPr>
            <p:ph idx="1"/>
          </p:nvPr>
        </p:nvSpPr>
        <p:spPr/>
        <p:txBody>
          <a:bodyPr/>
          <a:lstStyle/>
          <a:p>
            <a:r>
              <a:rPr lang="zh-CN" altLang="en-US" dirty="0" smtClean="0"/>
              <a:t>如果贪婪方法得到的是最优解，那么每一步加入的顶点和连接都应该是最优解的一部分。</a:t>
            </a:r>
            <a:endParaRPr lang="en-US" altLang="zh-CN" dirty="0" smtClean="0"/>
          </a:p>
          <a:p>
            <a:r>
              <a:rPr lang="zh-CN" altLang="en-US" dirty="0" smtClean="0"/>
              <a:t>归纳法证明：</a:t>
            </a:r>
            <a:endParaRPr lang="en-US" altLang="zh-CN" dirty="0" smtClean="0"/>
          </a:p>
          <a:p>
            <a:pPr lvl="1"/>
            <a:r>
              <a:rPr lang="en-US" altLang="zh-CN" dirty="0" smtClean="0"/>
              <a:t>Ti</a:t>
            </a:r>
            <a:r>
              <a:rPr lang="zh-CN" altLang="en-US" dirty="0" smtClean="0"/>
              <a:t>表示第</a:t>
            </a:r>
            <a:r>
              <a:rPr lang="en-US" altLang="zh-CN" dirty="0" smtClean="0"/>
              <a:t>i</a:t>
            </a:r>
            <a:r>
              <a:rPr lang="zh-CN" altLang="en-US" dirty="0" smtClean="0"/>
              <a:t>步得到的子树。</a:t>
            </a:r>
            <a:endParaRPr lang="en-US" altLang="zh-CN" dirty="0" smtClean="0"/>
          </a:p>
          <a:p>
            <a:pPr lvl="1"/>
            <a:r>
              <a:rPr lang="zh-CN" altLang="en-US" dirty="0" smtClean="0"/>
              <a:t>首先，</a:t>
            </a:r>
            <a:r>
              <a:rPr lang="en-US" altLang="zh-CN" dirty="0" smtClean="0"/>
              <a:t>T0</a:t>
            </a:r>
            <a:r>
              <a:rPr lang="zh-CN" altLang="en-US" dirty="0" smtClean="0"/>
              <a:t>一定是最优解的一部分</a:t>
            </a:r>
            <a:r>
              <a:rPr lang="en-US" altLang="zh-CN" dirty="0" smtClean="0"/>
              <a:t>——</a:t>
            </a:r>
            <a:r>
              <a:rPr lang="zh-CN" altLang="en-US" dirty="0" smtClean="0"/>
              <a:t>只包含一个顶点</a:t>
            </a:r>
            <a:endParaRPr lang="en-US" altLang="zh-CN" dirty="0" smtClean="0"/>
          </a:p>
          <a:p>
            <a:pPr lvl="1"/>
            <a:r>
              <a:rPr lang="zh-CN" altLang="en-US" dirty="0" smtClean="0"/>
              <a:t>只要证明：从</a:t>
            </a:r>
            <a:r>
              <a:rPr lang="en-US" altLang="zh-CN" dirty="0" smtClean="0"/>
              <a:t>Ti-1</a:t>
            </a:r>
            <a:r>
              <a:rPr lang="zh-CN" altLang="en-US" dirty="0" smtClean="0"/>
              <a:t>得到的子树生成</a:t>
            </a:r>
            <a:r>
              <a:rPr lang="en-US" altLang="zh-CN" dirty="0" smtClean="0"/>
              <a:t>Ti</a:t>
            </a:r>
            <a:r>
              <a:rPr lang="zh-CN" altLang="en-US" dirty="0" smtClean="0"/>
              <a:t>步得到的子树时，加入的点和边是最优解的一部分。</a:t>
            </a:r>
            <a:endParaRPr lang="en-US" altLang="zh-CN" dirty="0" smtClean="0"/>
          </a:p>
          <a:p>
            <a:pPr lvl="1"/>
            <a:r>
              <a:rPr lang="zh-CN" altLang="en-US" dirty="0" smtClean="0"/>
              <a:t>反证</a:t>
            </a:r>
            <a:r>
              <a:rPr lang="zh-CN" altLang="en-US" dirty="0"/>
              <a:t>法</a:t>
            </a:r>
            <a:r>
              <a:rPr lang="zh-CN" altLang="en-US" dirty="0" smtClean="0"/>
              <a:t>：</a:t>
            </a:r>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rot="10800000">
            <a:off x="92935" y="3673949"/>
            <a:ext cx="4457413" cy="1975050"/>
          </a:xfrm>
          <a:prstGeom prst="rect">
            <a:avLst/>
          </a:prstGeom>
        </p:spPr>
      </p:pic>
      <p:sp>
        <p:nvSpPr>
          <p:cNvPr id="5" name="矩形 4"/>
          <p:cNvSpPr/>
          <p:nvPr/>
        </p:nvSpPr>
        <p:spPr>
          <a:xfrm>
            <a:off x="4539458" y="3526730"/>
            <a:ext cx="4512261" cy="307777"/>
          </a:xfrm>
          <a:prstGeom prst="rect">
            <a:avLst/>
          </a:prstGeom>
        </p:spPr>
        <p:txBody>
          <a:bodyPr wrap="none">
            <a:spAutoFit/>
          </a:bodyPr>
          <a:lstStyle/>
          <a:p>
            <a:r>
              <a:rPr lang="zh-CN" altLang="en-US" sz="1400" dirty="0" smtClean="0"/>
              <a:t>假设</a:t>
            </a:r>
            <a:r>
              <a:rPr lang="en-US" altLang="zh-CN" sz="1400" dirty="0" smtClean="0"/>
              <a:t>ei=(</a:t>
            </a:r>
            <a:r>
              <a:rPr lang="en-US" altLang="zh-CN" sz="1400" dirty="0" err="1" smtClean="0"/>
              <a:t>v,u</a:t>
            </a:r>
            <a:r>
              <a:rPr lang="en-US" altLang="zh-CN" sz="1400" dirty="0" smtClean="0"/>
              <a:t>)</a:t>
            </a:r>
            <a:r>
              <a:rPr lang="zh-CN" altLang="en-US" sz="1400" dirty="0" smtClean="0"/>
              <a:t>是第</a:t>
            </a:r>
            <a:r>
              <a:rPr lang="en-US" altLang="zh-CN" sz="1400" dirty="0" smtClean="0"/>
              <a:t>i</a:t>
            </a:r>
            <a:r>
              <a:rPr lang="zh-CN" altLang="en-US" sz="1400" dirty="0" smtClean="0"/>
              <a:t>步中最小的边，但不应该在最终的</a:t>
            </a:r>
            <a:r>
              <a:rPr lang="en-US" altLang="zh-CN" sz="1400" dirty="0" smtClean="0"/>
              <a:t>T</a:t>
            </a:r>
            <a:r>
              <a:rPr lang="zh-CN" altLang="en-US" sz="1400" dirty="0" smtClean="0"/>
              <a:t>中</a:t>
            </a:r>
            <a:endParaRPr lang="zh-CN" altLang="en-US" sz="1400" dirty="0"/>
          </a:p>
        </p:txBody>
      </p:sp>
      <p:sp>
        <p:nvSpPr>
          <p:cNvPr id="6" name="矩形 5"/>
          <p:cNvSpPr/>
          <p:nvPr/>
        </p:nvSpPr>
        <p:spPr>
          <a:xfrm>
            <a:off x="4622800" y="3915543"/>
            <a:ext cx="4363182" cy="523220"/>
          </a:xfrm>
          <a:prstGeom prst="rect">
            <a:avLst/>
          </a:prstGeom>
        </p:spPr>
        <p:txBody>
          <a:bodyPr wrap="none">
            <a:spAutoFit/>
          </a:bodyPr>
          <a:lstStyle/>
          <a:p>
            <a:r>
              <a:rPr lang="zh-CN" altLang="en-US" sz="1400" dirty="0" smtClean="0"/>
              <a:t>则加入</a:t>
            </a:r>
            <a:r>
              <a:rPr lang="en-US" altLang="zh-CN" sz="1400" dirty="0" smtClean="0"/>
              <a:t>ei=(</a:t>
            </a:r>
            <a:r>
              <a:rPr lang="en-US" altLang="zh-CN" sz="1400" dirty="0" err="1" smtClean="0"/>
              <a:t>v,u</a:t>
            </a:r>
            <a:r>
              <a:rPr lang="en-US" altLang="zh-CN" sz="1400" dirty="0" smtClean="0"/>
              <a:t>)</a:t>
            </a:r>
            <a:r>
              <a:rPr lang="zh-CN" altLang="en-US" sz="1400" dirty="0" smtClean="0"/>
              <a:t>会产生回路，该回路上必然有另一条边</a:t>
            </a:r>
            <a:endParaRPr lang="en-US" altLang="zh-CN" sz="1400" dirty="0" smtClean="0"/>
          </a:p>
          <a:p>
            <a:r>
              <a:rPr lang="en-US" altLang="zh-CN" sz="1400" dirty="0" smtClean="0"/>
              <a:t>(</a:t>
            </a:r>
            <a:r>
              <a:rPr lang="en-US" altLang="zh-CN" sz="1400" dirty="0" err="1" smtClean="0"/>
              <a:t>v’,u</a:t>
            </a:r>
            <a:r>
              <a:rPr lang="en-US" altLang="zh-CN" sz="1400" dirty="0" smtClean="0"/>
              <a:t>’)</a:t>
            </a:r>
            <a:r>
              <a:rPr lang="zh-CN" altLang="en-US" sz="1400" dirty="0" smtClean="0"/>
              <a:t>，满足</a:t>
            </a:r>
            <a:r>
              <a:rPr lang="en-US" altLang="zh-CN" sz="1400" dirty="0" smtClean="0"/>
              <a:t>v’</a:t>
            </a:r>
            <a:r>
              <a:rPr lang="zh-CN" altLang="en-US" sz="1400" dirty="0" smtClean="0"/>
              <a:t>在</a:t>
            </a:r>
            <a:r>
              <a:rPr lang="en-US" altLang="zh-CN" sz="1400" dirty="0" smtClean="0"/>
              <a:t>Ti-1</a:t>
            </a:r>
            <a:r>
              <a:rPr lang="zh-CN" altLang="en-US" sz="1400" dirty="0" smtClean="0"/>
              <a:t>中而</a:t>
            </a:r>
            <a:r>
              <a:rPr lang="en-US" altLang="zh-CN" sz="1400" dirty="0" smtClean="0"/>
              <a:t>u’</a:t>
            </a:r>
            <a:r>
              <a:rPr lang="zh-CN" altLang="en-US" sz="1400" dirty="0" smtClean="0"/>
              <a:t>不在</a:t>
            </a:r>
            <a:endParaRPr lang="zh-CN" altLang="en-US" sz="1400" dirty="0"/>
          </a:p>
        </p:txBody>
      </p:sp>
      <p:sp>
        <p:nvSpPr>
          <p:cNvPr id="7" name="矩形 6"/>
          <p:cNvSpPr/>
          <p:nvPr/>
        </p:nvSpPr>
        <p:spPr>
          <a:xfrm>
            <a:off x="4622800" y="4680391"/>
            <a:ext cx="4331635" cy="523220"/>
          </a:xfrm>
          <a:prstGeom prst="rect">
            <a:avLst/>
          </a:prstGeom>
        </p:spPr>
        <p:txBody>
          <a:bodyPr wrap="none">
            <a:spAutoFit/>
          </a:bodyPr>
          <a:lstStyle/>
          <a:p>
            <a:r>
              <a:rPr lang="zh-CN" altLang="en-US" sz="1400" dirty="0" smtClean="0"/>
              <a:t>现在如果删除 </a:t>
            </a:r>
            <a:r>
              <a:rPr lang="en-US" altLang="zh-CN" sz="1400" dirty="0" smtClean="0"/>
              <a:t>(</a:t>
            </a:r>
            <a:r>
              <a:rPr lang="en-US" altLang="zh-CN" sz="1400" dirty="0" err="1" smtClean="0"/>
              <a:t>v’,u</a:t>
            </a:r>
            <a:r>
              <a:rPr lang="en-US" altLang="zh-CN" sz="1400" dirty="0" smtClean="0"/>
              <a:t>’)</a:t>
            </a:r>
            <a:r>
              <a:rPr lang="zh-CN" altLang="en-US" sz="1400" dirty="0" smtClean="0"/>
              <a:t>，则得到一棵包含</a:t>
            </a:r>
            <a:r>
              <a:rPr lang="en-US" altLang="zh-CN" sz="1400" dirty="0" smtClean="0"/>
              <a:t>ei</a:t>
            </a:r>
            <a:r>
              <a:rPr lang="zh-CN" altLang="en-US" sz="1400" dirty="0" smtClean="0"/>
              <a:t>的生成树</a:t>
            </a:r>
            <a:r>
              <a:rPr lang="en-US" altLang="zh-CN" sz="1400" dirty="0" smtClean="0"/>
              <a:t>T</a:t>
            </a:r>
            <a:r>
              <a:rPr lang="zh-CN" altLang="en-US" sz="1400" dirty="0" smtClean="0"/>
              <a:t>’</a:t>
            </a:r>
            <a:endParaRPr lang="en-US" altLang="zh-CN" sz="1400" dirty="0" smtClean="0"/>
          </a:p>
          <a:p>
            <a:r>
              <a:rPr lang="zh-CN" altLang="en-US" sz="1400" dirty="0" smtClean="0"/>
              <a:t>它的权重一定大于等于</a:t>
            </a:r>
            <a:r>
              <a:rPr lang="en-US" altLang="zh-CN" sz="1400" dirty="0" smtClean="0"/>
              <a:t>T</a:t>
            </a:r>
            <a:endParaRPr lang="zh-CN" altLang="en-US" sz="1400" dirty="0"/>
          </a:p>
        </p:txBody>
      </p:sp>
      <p:sp>
        <p:nvSpPr>
          <p:cNvPr id="8" name="矩形 7"/>
          <p:cNvSpPr/>
          <p:nvPr/>
        </p:nvSpPr>
        <p:spPr>
          <a:xfrm>
            <a:off x="4654347" y="5353704"/>
            <a:ext cx="4663456" cy="523220"/>
          </a:xfrm>
          <a:prstGeom prst="rect">
            <a:avLst/>
          </a:prstGeom>
        </p:spPr>
        <p:txBody>
          <a:bodyPr wrap="none">
            <a:spAutoFit/>
          </a:bodyPr>
          <a:lstStyle/>
          <a:p>
            <a:r>
              <a:rPr lang="zh-CN" altLang="en-US" sz="1400" dirty="0" smtClean="0"/>
              <a:t>但是我们假设中确定</a:t>
            </a:r>
            <a:r>
              <a:rPr lang="en-US" altLang="zh-CN" sz="1400" dirty="0" err="1" smtClean="0"/>
              <a:t>e1</a:t>
            </a:r>
            <a:r>
              <a:rPr lang="zh-CN" altLang="en-US" sz="1400" dirty="0" smtClean="0"/>
              <a:t>权重小于等于</a:t>
            </a:r>
            <a:r>
              <a:rPr lang="en-US" altLang="zh-CN" sz="1400" dirty="0" smtClean="0"/>
              <a:t>(</a:t>
            </a:r>
            <a:r>
              <a:rPr lang="en-US" altLang="zh-CN" sz="1400" dirty="0" err="1" smtClean="0"/>
              <a:t>v’,u</a:t>
            </a:r>
            <a:r>
              <a:rPr lang="en-US" altLang="zh-CN" sz="1400" dirty="0" smtClean="0"/>
              <a:t>’)</a:t>
            </a:r>
            <a:r>
              <a:rPr lang="zh-CN" altLang="en-US" sz="1400" dirty="0" smtClean="0"/>
              <a:t>，即</a:t>
            </a:r>
            <a:r>
              <a:rPr lang="en-US" altLang="zh-CN" sz="1400" dirty="0" smtClean="0"/>
              <a:t>T</a:t>
            </a:r>
            <a:r>
              <a:rPr lang="zh-CN" altLang="en-US" sz="1400" dirty="0" smtClean="0"/>
              <a:t>’一定</a:t>
            </a:r>
            <a:endParaRPr lang="en-US" altLang="zh-CN" sz="1400" dirty="0" smtClean="0"/>
          </a:p>
          <a:p>
            <a:r>
              <a:rPr lang="zh-CN" altLang="en-US" sz="1400" dirty="0" smtClean="0"/>
              <a:t>小于等于</a:t>
            </a:r>
            <a:r>
              <a:rPr lang="en-US" altLang="zh-CN" sz="1400" dirty="0" smtClean="0"/>
              <a:t>T</a:t>
            </a:r>
            <a:r>
              <a:rPr lang="zh-CN" altLang="en-US" sz="1400" dirty="0" smtClean="0"/>
              <a:t>，矛盾了。因此</a:t>
            </a:r>
            <a:r>
              <a:rPr lang="en-US" altLang="zh-CN" sz="1400" dirty="0" smtClean="0"/>
              <a:t>ei</a:t>
            </a:r>
            <a:r>
              <a:rPr lang="zh-CN" altLang="en-US" sz="1400" dirty="0" smtClean="0"/>
              <a:t>就是要加入</a:t>
            </a:r>
            <a:r>
              <a:rPr lang="en-US" altLang="zh-CN" sz="1400" dirty="0" smtClean="0"/>
              <a:t>T</a:t>
            </a:r>
            <a:r>
              <a:rPr lang="zh-CN" altLang="en-US" sz="1400" dirty="0" smtClean="0"/>
              <a:t>的那条边。</a:t>
            </a:r>
            <a:endParaRPr lang="zh-CN" altLang="en-US" sz="1400" dirty="0"/>
          </a:p>
        </p:txBody>
      </p:sp>
      <p:sp>
        <p:nvSpPr>
          <p:cNvPr id="9" name="日期占位符 8"/>
          <p:cNvSpPr>
            <a:spLocks noGrp="1"/>
          </p:cNvSpPr>
          <p:nvPr>
            <p:ph type="dt" sz="half" idx="10"/>
          </p:nvPr>
        </p:nvSpPr>
        <p:spPr/>
        <p:txBody>
          <a:bodyPr/>
          <a:lstStyle/>
          <a:p>
            <a:fld id="{CBC674B5-DE08-4982-8698-D44DFA7EED5B}" type="datetime1">
              <a:rPr lang="zh-CN" altLang="en-US" smtClean="0"/>
              <a:t>2019/3/11</a:t>
            </a:fld>
            <a:endParaRPr lang="zh-CN" altLang="en-US"/>
          </a:p>
        </p:txBody>
      </p:sp>
      <p:sp>
        <p:nvSpPr>
          <p:cNvPr id="10" name="灯片编号占位符 9"/>
          <p:cNvSpPr>
            <a:spLocks noGrp="1"/>
          </p:cNvSpPr>
          <p:nvPr>
            <p:ph type="sldNum" sz="quarter" idx="12"/>
          </p:nvPr>
        </p:nvSpPr>
        <p:spPr/>
        <p:txBody>
          <a:bodyPr/>
          <a:lstStyle/>
          <a:p>
            <a:fld id="{3F769AD3-636C-4583-9912-BE9DB57EB6C4}" type="slidenum">
              <a:rPr lang="zh-CN" altLang="en-US" smtClean="0"/>
              <a:t>9</a:t>
            </a:fld>
            <a:endParaRPr lang="zh-CN" altLang="en-US"/>
          </a:p>
        </p:txBody>
      </p:sp>
    </p:spTree>
    <p:extLst>
      <p:ext uri="{BB962C8B-B14F-4D97-AF65-F5344CB8AC3E}">
        <p14:creationId xmlns:p14="http://schemas.microsoft.com/office/powerpoint/2010/main" val="2514559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南京大学PPT">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南京大学PPT" id="{2987B73B-C9CC-4129-824D-C6E8BF2B3606}" vid="{51DFBA14-213A-4BB6-9053-FFCF4DA053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南京大学PPT</Template>
  <TotalTime>2336</TotalTime>
  <Words>2640</Words>
  <Application>Microsoft Office PowerPoint</Application>
  <PresentationFormat>全屏显示(4:3)</PresentationFormat>
  <Paragraphs>281</Paragraphs>
  <Slides>21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宋体</vt:lpstr>
      <vt:lpstr>Arial</vt:lpstr>
      <vt:lpstr>Cambria Math</vt:lpstr>
      <vt:lpstr>Times New Roman</vt:lpstr>
      <vt:lpstr>Wingdings</vt:lpstr>
      <vt:lpstr>南京大学PPT</vt:lpstr>
      <vt:lpstr>算法设计与分析基础《Introduction to the  Design and Analysis of Algorithms》 贪婪技术——贪心算法</vt:lpstr>
      <vt:lpstr>找零问题</vt:lpstr>
      <vt:lpstr>贪婪法的特点</vt:lpstr>
      <vt:lpstr>内容</vt:lpstr>
      <vt:lpstr>Prim算法——最小生成树问题</vt:lpstr>
      <vt:lpstr>图的生成树数量问题</vt:lpstr>
      <vt:lpstr>Prim算法——算法内容</vt:lpstr>
      <vt:lpstr>Prim算法——实例</vt:lpstr>
      <vt:lpstr>Prim算法——贪婪==最优？</vt:lpstr>
      <vt:lpstr>Prim算法——效率</vt:lpstr>
      <vt:lpstr>Kruskal算法——解决最小生成树问题</vt:lpstr>
      <vt:lpstr>Kruskal算法——实例</vt:lpstr>
      <vt:lpstr>Kruskal算法——检查回路</vt:lpstr>
      <vt:lpstr>Kruskal算法——并查算法</vt:lpstr>
      <vt:lpstr>Kruskal算法——并查算法</vt:lpstr>
      <vt:lpstr>Dijkstra算法——加权图的最短路径问题</vt:lpstr>
      <vt:lpstr>Dijkstra算法——过程及实例</vt:lpstr>
      <vt:lpstr>哈夫曼树</vt:lpstr>
      <vt:lpstr>哈夫曼树</vt:lpstr>
      <vt:lpstr>哈夫曼树——问题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李传艺</dc:creator>
  <cp:lastModifiedBy>李 传艺</cp:lastModifiedBy>
  <cp:revision>222</cp:revision>
  <dcterms:created xsi:type="dcterms:W3CDTF">2018-01-10T03:56:23Z</dcterms:created>
  <dcterms:modified xsi:type="dcterms:W3CDTF">2019-03-11T02:46:56Z</dcterms:modified>
</cp:coreProperties>
</file>